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57" r:id="rId4"/>
    <p:sldId id="267" r:id="rId5"/>
    <p:sldId id="264" r:id="rId6"/>
    <p:sldId id="268" r:id="rId7"/>
    <p:sldId id="265" r:id="rId8"/>
    <p:sldId id="269" r:id="rId9"/>
    <p:sldId id="266" r:id="rId10"/>
    <p:sldId id="271" r:id="rId11"/>
    <p:sldId id="273" r:id="rId12"/>
    <p:sldId id="274" r:id="rId13"/>
    <p:sldId id="275" r:id="rId14"/>
    <p:sldId id="276" r:id="rId15"/>
    <p:sldId id="277" r:id="rId16"/>
    <p:sldId id="278" r:id="rId17"/>
    <p:sldId id="279" r:id="rId18"/>
    <p:sldId id="280" r:id="rId19"/>
    <p:sldId id="281" r:id="rId20"/>
    <p:sldId id="258" r:id="rId21"/>
    <p:sldId id="282" r:id="rId22"/>
    <p:sldId id="283" r:id="rId23"/>
    <p:sldId id="284" r:id="rId24"/>
    <p:sldId id="285" r:id="rId25"/>
    <p:sldId id="286" r:id="rId26"/>
    <p:sldId id="287" r:id="rId27"/>
    <p:sldId id="288" r:id="rId28"/>
    <p:sldId id="259" r:id="rId29"/>
    <p:sldId id="260" r:id="rId30"/>
    <p:sldId id="289" r:id="rId31"/>
    <p:sldId id="290" r:id="rId32"/>
    <p:sldId id="291" r:id="rId33"/>
    <p:sldId id="292" r:id="rId34"/>
    <p:sldId id="295" r:id="rId35"/>
    <p:sldId id="296" r:id="rId36"/>
    <p:sldId id="297" r:id="rId37"/>
    <p:sldId id="298" r:id="rId38"/>
    <p:sldId id="261" r:id="rId39"/>
    <p:sldId id="299" r:id="rId40"/>
    <p:sldId id="300" r:id="rId41"/>
    <p:sldId id="301" r:id="rId42"/>
    <p:sldId id="302" r:id="rId43"/>
    <p:sldId id="303" r:id="rId44"/>
    <p:sldId id="304" r:id="rId45"/>
    <p:sldId id="305" r:id="rId46"/>
    <p:sldId id="306" r:id="rId47"/>
    <p:sldId id="307" r:id="rId48"/>
    <p:sldId id="308" r:id="rId49"/>
    <p:sldId id="309" r:id="rId50"/>
    <p:sldId id="262" r:id="rId51"/>
    <p:sldId id="311" r:id="rId52"/>
    <p:sldId id="310"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93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1" Type="http://schemas.openxmlformats.org/officeDocument/2006/relationships/image" Target="../media/image40.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4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D7D765-E45D-4156-8482-10B2AF9BEFB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C862F5A-5962-48A9-A3BE-9E490B99DAC0}">
      <dgm:prSet/>
      <dgm:spPr/>
      <dgm:t>
        <a:bodyPr/>
        <a:lstStyle/>
        <a:p>
          <a:pPr rtl="0"/>
          <a:r>
            <a:rPr lang="es-CO" dirty="0" smtClean="0"/>
            <a:t>Dios habla directamente a Israel.  En esta sección, el salmista trata principalmente acerca del deber que el ser humano tiene para con Dios. El Dios que ha protegido a su pueblo tiene el derecho de afirmar los principios del verdadero culto, sobre los cuales ha establecido su gobierno.</a:t>
          </a:r>
          <a:endParaRPr lang="es-CO" dirty="0"/>
        </a:p>
      </dgm:t>
    </dgm:pt>
    <dgm:pt modelId="{3AB549AC-6918-430C-8663-44A5B4F0B98D}" type="parTrans" cxnId="{BC752BCA-72F3-4F49-BEA2-6EB0D9B8BB61}">
      <dgm:prSet/>
      <dgm:spPr/>
      <dgm:t>
        <a:bodyPr/>
        <a:lstStyle/>
        <a:p>
          <a:endParaRPr lang="es-CO"/>
        </a:p>
      </dgm:t>
    </dgm:pt>
    <dgm:pt modelId="{F0EE79E0-BD49-4E48-A2B4-8AA72E7465A3}" type="sibTrans" cxnId="{BC752BCA-72F3-4F49-BEA2-6EB0D9B8BB61}">
      <dgm:prSet/>
      <dgm:spPr/>
      <dgm:t>
        <a:bodyPr/>
        <a:lstStyle/>
        <a:p>
          <a:endParaRPr lang="es-CO"/>
        </a:p>
      </dgm:t>
    </dgm:pt>
    <dgm:pt modelId="{A9E1E4DF-AFE9-4360-9265-F47882B4672D}">
      <dgm:prSet/>
      <dgm:spPr/>
      <dgm:t>
        <a:bodyPr/>
        <a:lstStyle/>
        <a:p>
          <a:pPr rtl="0"/>
          <a:r>
            <a:rPr lang="es-CO" dirty="0" smtClean="0"/>
            <a:t>De la misma forma, Dios nos amonesta a cada uno de nosotros hoy, que formamos parte del Israel espiritual, para que nuestras vidas sean regidas conforme a las normas establecidas por Él en su Santa Palabra.</a:t>
          </a:r>
          <a:endParaRPr lang="es-CO" dirty="0"/>
        </a:p>
      </dgm:t>
    </dgm:pt>
    <dgm:pt modelId="{E6A3B1B5-71C6-4067-A730-1DBAF67DE8E7}" type="parTrans" cxnId="{EF94221A-6E44-4A68-BB28-7AF136749754}">
      <dgm:prSet/>
      <dgm:spPr/>
      <dgm:t>
        <a:bodyPr/>
        <a:lstStyle/>
        <a:p>
          <a:endParaRPr lang="es-CO"/>
        </a:p>
      </dgm:t>
    </dgm:pt>
    <dgm:pt modelId="{53523633-DC43-4097-A18F-054F74F14FCE}" type="sibTrans" cxnId="{EF94221A-6E44-4A68-BB28-7AF136749754}">
      <dgm:prSet/>
      <dgm:spPr/>
      <dgm:t>
        <a:bodyPr/>
        <a:lstStyle/>
        <a:p>
          <a:endParaRPr lang="es-CO"/>
        </a:p>
      </dgm:t>
    </dgm:pt>
    <dgm:pt modelId="{D79ED378-A8F4-417D-A224-4ADB80DF2067}" type="pres">
      <dgm:prSet presAssocID="{FBD7D765-E45D-4156-8482-10B2AF9BEFBF}" presName="linear" presStyleCnt="0">
        <dgm:presLayoutVars>
          <dgm:animLvl val="lvl"/>
          <dgm:resizeHandles val="exact"/>
        </dgm:presLayoutVars>
      </dgm:prSet>
      <dgm:spPr/>
      <dgm:t>
        <a:bodyPr/>
        <a:lstStyle/>
        <a:p>
          <a:endParaRPr lang="es-CO"/>
        </a:p>
      </dgm:t>
    </dgm:pt>
    <dgm:pt modelId="{54C3244B-EEA2-4D52-839A-8B26C5C87A2D}" type="pres">
      <dgm:prSet presAssocID="{2C862F5A-5962-48A9-A3BE-9E490B99DAC0}" presName="parentText" presStyleLbl="node1" presStyleIdx="0" presStyleCnt="2">
        <dgm:presLayoutVars>
          <dgm:chMax val="0"/>
          <dgm:bulletEnabled val="1"/>
        </dgm:presLayoutVars>
      </dgm:prSet>
      <dgm:spPr/>
      <dgm:t>
        <a:bodyPr/>
        <a:lstStyle/>
        <a:p>
          <a:endParaRPr lang="es-CO"/>
        </a:p>
      </dgm:t>
    </dgm:pt>
    <dgm:pt modelId="{0337C3E5-D876-4FEF-9369-037BDB9ED4B9}" type="pres">
      <dgm:prSet presAssocID="{F0EE79E0-BD49-4E48-A2B4-8AA72E7465A3}" presName="spacer" presStyleCnt="0"/>
      <dgm:spPr/>
    </dgm:pt>
    <dgm:pt modelId="{4E3F1CCB-9E0A-48B8-8409-B3C8B8609969}" type="pres">
      <dgm:prSet presAssocID="{A9E1E4DF-AFE9-4360-9265-F47882B4672D}" presName="parentText" presStyleLbl="node1" presStyleIdx="1" presStyleCnt="2">
        <dgm:presLayoutVars>
          <dgm:chMax val="0"/>
          <dgm:bulletEnabled val="1"/>
        </dgm:presLayoutVars>
      </dgm:prSet>
      <dgm:spPr/>
      <dgm:t>
        <a:bodyPr/>
        <a:lstStyle/>
        <a:p>
          <a:endParaRPr lang="es-CO"/>
        </a:p>
      </dgm:t>
    </dgm:pt>
  </dgm:ptLst>
  <dgm:cxnLst>
    <dgm:cxn modelId="{4B75C09B-7AC0-4D27-96AF-0B6AF171FCA7}" type="presOf" srcId="{A9E1E4DF-AFE9-4360-9265-F47882B4672D}" destId="{4E3F1CCB-9E0A-48B8-8409-B3C8B8609969}" srcOrd="0" destOrd="0" presId="urn:microsoft.com/office/officeart/2005/8/layout/vList2"/>
    <dgm:cxn modelId="{0F16593E-47A3-4DB8-AC33-F17A987FD8A5}" type="presOf" srcId="{2C862F5A-5962-48A9-A3BE-9E490B99DAC0}" destId="{54C3244B-EEA2-4D52-839A-8B26C5C87A2D}" srcOrd="0" destOrd="0" presId="urn:microsoft.com/office/officeart/2005/8/layout/vList2"/>
    <dgm:cxn modelId="{EF94221A-6E44-4A68-BB28-7AF136749754}" srcId="{FBD7D765-E45D-4156-8482-10B2AF9BEFBF}" destId="{A9E1E4DF-AFE9-4360-9265-F47882B4672D}" srcOrd="1" destOrd="0" parTransId="{E6A3B1B5-71C6-4067-A730-1DBAF67DE8E7}" sibTransId="{53523633-DC43-4097-A18F-054F74F14FCE}"/>
    <dgm:cxn modelId="{912A18F6-E388-4A03-8C5C-8C2F2E058902}" type="presOf" srcId="{FBD7D765-E45D-4156-8482-10B2AF9BEFBF}" destId="{D79ED378-A8F4-417D-A224-4ADB80DF2067}" srcOrd="0" destOrd="0" presId="urn:microsoft.com/office/officeart/2005/8/layout/vList2"/>
    <dgm:cxn modelId="{BC752BCA-72F3-4F49-BEA2-6EB0D9B8BB61}" srcId="{FBD7D765-E45D-4156-8482-10B2AF9BEFBF}" destId="{2C862F5A-5962-48A9-A3BE-9E490B99DAC0}" srcOrd="0" destOrd="0" parTransId="{3AB549AC-6918-430C-8663-44A5B4F0B98D}" sibTransId="{F0EE79E0-BD49-4E48-A2B4-8AA72E7465A3}"/>
    <dgm:cxn modelId="{313ADEB1-E33C-47B2-A879-891214874BF9}" type="presParOf" srcId="{D79ED378-A8F4-417D-A224-4ADB80DF2067}" destId="{54C3244B-EEA2-4D52-839A-8B26C5C87A2D}" srcOrd="0" destOrd="0" presId="urn:microsoft.com/office/officeart/2005/8/layout/vList2"/>
    <dgm:cxn modelId="{3E0E22EB-9B67-4496-B279-074AAF85FFD6}" type="presParOf" srcId="{D79ED378-A8F4-417D-A224-4ADB80DF2067}" destId="{0337C3E5-D876-4FEF-9369-037BDB9ED4B9}" srcOrd="1" destOrd="0" presId="urn:microsoft.com/office/officeart/2005/8/layout/vList2"/>
    <dgm:cxn modelId="{E22D5BD5-B741-40E2-AB44-B5DF16FCCD32}" type="presParOf" srcId="{D79ED378-A8F4-417D-A224-4ADB80DF2067}" destId="{4E3F1CCB-9E0A-48B8-8409-B3C8B8609969}"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D6A69F-4872-47AE-A18F-A61C636BBD0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D42DC796-3222-405D-AE96-44AED8635256}">
      <dgm:prSet/>
      <dgm:spPr>
        <a:blipFill rotWithShape="0">
          <a:blip xmlns:r="http://schemas.openxmlformats.org/officeDocument/2006/relationships" r:embed="rId1"/>
          <a:tile tx="0" ty="0" sx="100000" sy="100000" flip="none" algn="tl"/>
        </a:blipFill>
      </dgm:spPr>
      <dgm:t>
        <a:bodyPr/>
        <a:lstStyle/>
        <a:p>
          <a:pPr rtl="0"/>
          <a:r>
            <a:rPr lang="es-CO" dirty="0" smtClean="0">
              <a:solidFill>
                <a:srgbClr val="002060"/>
              </a:solidFill>
            </a:rPr>
            <a:t>La Biblia registra que estos doce hombres que pertenecían a la población más pobre e iletrada de Israel (Hech.4:13),  después de que fueron investidos de poder el día de Pentecostés (Hech.2:1,2), cumplieron el cometido de predicar el Evangelio por todo el mundo (Mat.28:19), hasta el día de hoy, lo cual es una demostración del poder de Dios ,lea (Zac.4:6).</a:t>
          </a:r>
          <a:endParaRPr lang="es-CO" dirty="0">
            <a:solidFill>
              <a:srgbClr val="002060"/>
            </a:solidFill>
          </a:endParaRPr>
        </a:p>
      </dgm:t>
    </dgm:pt>
    <dgm:pt modelId="{15576B1A-25E7-4E2E-9DA7-27CE1A8879D7}" type="parTrans" cxnId="{6ABD3A70-77FC-4016-A351-DE39E87E79A9}">
      <dgm:prSet/>
      <dgm:spPr/>
      <dgm:t>
        <a:bodyPr/>
        <a:lstStyle/>
        <a:p>
          <a:endParaRPr lang="es-CO"/>
        </a:p>
      </dgm:t>
    </dgm:pt>
    <dgm:pt modelId="{C0FB0CFB-11FA-4EB6-AD8C-D3E858A634C6}" type="sibTrans" cxnId="{6ABD3A70-77FC-4016-A351-DE39E87E79A9}">
      <dgm:prSet/>
      <dgm:spPr/>
      <dgm:t>
        <a:bodyPr/>
        <a:lstStyle/>
        <a:p>
          <a:endParaRPr lang="es-CO"/>
        </a:p>
      </dgm:t>
    </dgm:pt>
    <dgm:pt modelId="{B84FF6EF-CFDD-44A2-8CF9-250465BD20B6}" type="pres">
      <dgm:prSet presAssocID="{38D6A69F-4872-47AE-A18F-A61C636BBD05}" presName="linear" presStyleCnt="0">
        <dgm:presLayoutVars>
          <dgm:animLvl val="lvl"/>
          <dgm:resizeHandles val="exact"/>
        </dgm:presLayoutVars>
      </dgm:prSet>
      <dgm:spPr/>
      <dgm:t>
        <a:bodyPr/>
        <a:lstStyle/>
        <a:p>
          <a:endParaRPr lang="es-CO"/>
        </a:p>
      </dgm:t>
    </dgm:pt>
    <dgm:pt modelId="{90A2C7D4-AFF7-46D1-908E-E64830211394}" type="pres">
      <dgm:prSet presAssocID="{D42DC796-3222-405D-AE96-44AED8635256}" presName="parentText" presStyleLbl="node1" presStyleIdx="0" presStyleCnt="1">
        <dgm:presLayoutVars>
          <dgm:chMax val="0"/>
          <dgm:bulletEnabled val="1"/>
        </dgm:presLayoutVars>
      </dgm:prSet>
      <dgm:spPr/>
      <dgm:t>
        <a:bodyPr/>
        <a:lstStyle/>
        <a:p>
          <a:endParaRPr lang="es-CO"/>
        </a:p>
      </dgm:t>
    </dgm:pt>
  </dgm:ptLst>
  <dgm:cxnLst>
    <dgm:cxn modelId="{6E56BC2D-6EB5-4890-9FAE-618F3D05C89D}" type="presOf" srcId="{D42DC796-3222-405D-AE96-44AED8635256}" destId="{90A2C7D4-AFF7-46D1-908E-E64830211394}" srcOrd="0" destOrd="0" presId="urn:microsoft.com/office/officeart/2005/8/layout/vList2"/>
    <dgm:cxn modelId="{6ABD3A70-77FC-4016-A351-DE39E87E79A9}" srcId="{38D6A69F-4872-47AE-A18F-A61C636BBD05}" destId="{D42DC796-3222-405D-AE96-44AED8635256}" srcOrd="0" destOrd="0" parTransId="{15576B1A-25E7-4E2E-9DA7-27CE1A8879D7}" sibTransId="{C0FB0CFB-11FA-4EB6-AD8C-D3E858A634C6}"/>
    <dgm:cxn modelId="{0A40593E-3F4D-4A7E-8FEF-4EB0B92F4234}" type="presOf" srcId="{38D6A69F-4872-47AE-A18F-A61C636BBD05}" destId="{B84FF6EF-CFDD-44A2-8CF9-250465BD20B6}" srcOrd="0" destOrd="0" presId="urn:microsoft.com/office/officeart/2005/8/layout/vList2"/>
    <dgm:cxn modelId="{A17C1147-C609-475C-98F0-16737A20F1B8}" type="presParOf" srcId="{B84FF6EF-CFDD-44A2-8CF9-250465BD20B6}" destId="{90A2C7D4-AFF7-46D1-908E-E6483021139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B85DE5F-27B6-4F3E-9775-BFC2440349F9}" type="doc">
      <dgm:prSet loTypeId="urn:microsoft.com/office/officeart/2005/8/layout/lProcess3" loCatId="process" qsTypeId="urn:microsoft.com/office/officeart/2005/8/quickstyle/simple1" qsCatId="simple" csTypeId="urn:microsoft.com/office/officeart/2005/8/colors/accent1_2" csCatId="accent1"/>
      <dgm:spPr/>
      <dgm:t>
        <a:bodyPr/>
        <a:lstStyle/>
        <a:p>
          <a:endParaRPr lang="es-CO"/>
        </a:p>
      </dgm:t>
    </dgm:pt>
    <dgm:pt modelId="{58AA7F80-2CB8-4F87-B073-2FFDD6CC3D04}">
      <dgm:prSet/>
      <dgm:spPr/>
      <dgm:t>
        <a:bodyPr/>
        <a:lstStyle/>
        <a:p>
          <a:pPr rtl="0"/>
          <a:r>
            <a:rPr lang="es-CO" dirty="0" smtClean="0"/>
            <a:t>Los que prestan atención al sabio consejo de Dios y obedecen los preceptos de la sabiduría, quedan en paz en un mundo de infortunio.  Sentirán compasión por los que sufren, y además no temerán por sí mismos, pues aguardan con confianza la salvación prometida por Dios (Sal. 16:9). </a:t>
          </a:r>
          <a:endParaRPr lang="es-CO" dirty="0"/>
        </a:p>
      </dgm:t>
    </dgm:pt>
    <dgm:pt modelId="{A66CC495-98E4-4382-900E-2E438E6073A2}" type="parTrans" cxnId="{0A077B1C-7E9F-45A6-BCC3-E3CB87AE6ADD}">
      <dgm:prSet/>
      <dgm:spPr/>
      <dgm:t>
        <a:bodyPr/>
        <a:lstStyle/>
        <a:p>
          <a:endParaRPr lang="es-CO"/>
        </a:p>
      </dgm:t>
    </dgm:pt>
    <dgm:pt modelId="{5B835EC4-D45B-4BEB-8BFC-13A75EA2EA0F}" type="sibTrans" cxnId="{0A077B1C-7E9F-45A6-BCC3-E3CB87AE6ADD}">
      <dgm:prSet/>
      <dgm:spPr/>
      <dgm:t>
        <a:bodyPr/>
        <a:lstStyle/>
        <a:p>
          <a:endParaRPr lang="es-CO"/>
        </a:p>
      </dgm:t>
    </dgm:pt>
    <dgm:pt modelId="{5A647153-EB64-47E4-BBD0-8659FB746AAC}" type="pres">
      <dgm:prSet presAssocID="{9B85DE5F-27B6-4F3E-9775-BFC2440349F9}" presName="Name0" presStyleCnt="0">
        <dgm:presLayoutVars>
          <dgm:chPref val="3"/>
          <dgm:dir/>
          <dgm:animLvl val="lvl"/>
          <dgm:resizeHandles/>
        </dgm:presLayoutVars>
      </dgm:prSet>
      <dgm:spPr/>
      <dgm:t>
        <a:bodyPr/>
        <a:lstStyle/>
        <a:p>
          <a:endParaRPr lang="es-CO"/>
        </a:p>
      </dgm:t>
    </dgm:pt>
    <dgm:pt modelId="{9059F6C5-CAA9-4224-BB46-A0A3138A9070}" type="pres">
      <dgm:prSet presAssocID="{58AA7F80-2CB8-4F87-B073-2FFDD6CC3D04}" presName="horFlow" presStyleCnt="0"/>
      <dgm:spPr/>
    </dgm:pt>
    <dgm:pt modelId="{512FAC5C-8A91-44D9-A195-A99DF95197FC}" type="pres">
      <dgm:prSet presAssocID="{58AA7F80-2CB8-4F87-B073-2FFDD6CC3D04}" presName="bigChev" presStyleLbl="node1" presStyleIdx="0" presStyleCnt="1" custLinFactNeighborX="-2041" custLinFactNeighborY="2590"/>
      <dgm:spPr/>
      <dgm:t>
        <a:bodyPr/>
        <a:lstStyle/>
        <a:p>
          <a:endParaRPr lang="es-CO"/>
        </a:p>
      </dgm:t>
    </dgm:pt>
  </dgm:ptLst>
  <dgm:cxnLst>
    <dgm:cxn modelId="{86A26E4D-8127-43ED-9891-17E304E69452}" type="presOf" srcId="{58AA7F80-2CB8-4F87-B073-2FFDD6CC3D04}" destId="{512FAC5C-8A91-44D9-A195-A99DF95197FC}" srcOrd="0" destOrd="0" presId="urn:microsoft.com/office/officeart/2005/8/layout/lProcess3"/>
    <dgm:cxn modelId="{0A077B1C-7E9F-45A6-BCC3-E3CB87AE6ADD}" srcId="{9B85DE5F-27B6-4F3E-9775-BFC2440349F9}" destId="{58AA7F80-2CB8-4F87-B073-2FFDD6CC3D04}" srcOrd="0" destOrd="0" parTransId="{A66CC495-98E4-4382-900E-2E438E6073A2}" sibTransId="{5B835EC4-D45B-4BEB-8BFC-13A75EA2EA0F}"/>
    <dgm:cxn modelId="{8B484D09-E2D2-4F15-A0A9-E89489416D73}" type="presOf" srcId="{9B85DE5F-27B6-4F3E-9775-BFC2440349F9}" destId="{5A647153-EB64-47E4-BBD0-8659FB746AAC}" srcOrd="0" destOrd="0" presId="urn:microsoft.com/office/officeart/2005/8/layout/lProcess3"/>
    <dgm:cxn modelId="{544D69D7-8D6A-4C98-8756-8DE9B9A972FB}" type="presParOf" srcId="{5A647153-EB64-47E4-BBD0-8659FB746AAC}" destId="{9059F6C5-CAA9-4224-BB46-A0A3138A9070}" srcOrd="0" destOrd="0" presId="urn:microsoft.com/office/officeart/2005/8/layout/lProcess3"/>
    <dgm:cxn modelId="{0DFA1CCB-5A65-4B4C-B7F0-01A340F89BAB}" type="presParOf" srcId="{9059F6C5-CAA9-4224-BB46-A0A3138A9070}" destId="{512FAC5C-8A91-44D9-A195-A99DF95197FC}"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E1EBD61-EA75-4DB7-8ECF-9B53B80DBFF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s-CO"/>
        </a:p>
      </dgm:t>
    </dgm:pt>
    <dgm:pt modelId="{F284A4A8-01F0-4296-B637-BCCE19EAC97B}">
      <dgm:prSet/>
      <dgm:spPr/>
      <dgm:t>
        <a:bodyPr/>
        <a:lstStyle/>
        <a:p>
          <a:pPr rtl="0"/>
          <a:r>
            <a:rPr lang="es-CO" dirty="0" smtClean="0"/>
            <a:t>Escuchen esta exhortación de Pablo a los hombres que están empeñados en la obra solemne de dar el último mensaje al mundo: "</a:t>
          </a:r>
          <a:r>
            <a:rPr lang="es-CO" b="1" u="sng" dirty="0" smtClean="0"/>
            <a:t>Que prediques la Palabra</a:t>
          </a:r>
          <a:r>
            <a:rPr lang="es-CO" dirty="0" smtClean="0"/>
            <a:t>" (2 Tim. 4: 2). No escuchemos ni la ciencia de la frenología, ni el producto de las especulaciones humanas, sino las palabras de la inspiración dirigidas a Timoteo: "</a:t>
          </a:r>
          <a:r>
            <a:rPr lang="es-CO" b="1" dirty="0" smtClean="0"/>
            <a:t>T e encarezco delante de Dios y del Señor Jesucristo, que juzgará a los vivos y a los muertos en su manifestación y en su reino, que prediques la Palabra; que instes a tiempo y fuera de tiempo; redarguye, reprende, </a:t>
          </a:r>
          <a:r>
            <a:rPr lang="es-CO" b="1" u="sng" dirty="0" smtClean="0"/>
            <a:t>EXHORTA</a:t>
          </a:r>
          <a:r>
            <a:rPr lang="es-CO" b="1" dirty="0" smtClean="0"/>
            <a:t> con toda paciencia y doctrina. Porque vendrá tiempo cuando no sufrirán la sana doctrina, sino que teniendo comezón de oír, se amontonarán maestros conforme a sus propias concupiscencias, y apartarán de la verdad el oído y se volverán a las fábulas</a:t>
          </a:r>
          <a:r>
            <a:rPr lang="es-CO" dirty="0" smtClean="0"/>
            <a:t>" (2 Tim. 4: 1-4). </a:t>
          </a:r>
          <a:endParaRPr lang="es-CO" dirty="0"/>
        </a:p>
      </dgm:t>
    </dgm:pt>
    <dgm:pt modelId="{F486D702-7C21-4667-91C9-83FBB81BF71B}" type="parTrans" cxnId="{D7E2F35B-E5AE-4850-B7F1-7B846893EAE2}">
      <dgm:prSet/>
      <dgm:spPr/>
      <dgm:t>
        <a:bodyPr/>
        <a:lstStyle/>
        <a:p>
          <a:endParaRPr lang="es-CO"/>
        </a:p>
      </dgm:t>
    </dgm:pt>
    <dgm:pt modelId="{C590914F-E942-48B9-8258-4E8D4BBA41EC}" type="sibTrans" cxnId="{D7E2F35B-E5AE-4850-B7F1-7B846893EAE2}">
      <dgm:prSet/>
      <dgm:spPr/>
      <dgm:t>
        <a:bodyPr/>
        <a:lstStyle/>
        <a:p>
          <a:endParaRPr lang="es-CO"/>
        </a:p>
      </dgm:t>
    </dgm:pt>
    <dgm:pt modelId="{2839955B-A2DE-4CC6-A22C-C9EBF9047FE0}" type="pres">
      <dgm:prSet presAssocID="{DE1EBD61-EA75-4DB7-8ECF-9B53B80DBFF5}" presName="linear" presStyleCnt="0">
        <dgm:presLayoutVars>
          <dgm:animLvl val="lvl"/>
          <dgm:resizeHandles val="exact"/>
        </dgm:presLayoutVars>
      </dgm:prSet>
      <dgm:spPr/>
      <dgm:t>
        <a:bodyPr/>
        <a:lstStyle/>
        <a:p>
          <a:endParaRPr lang="es-CO"/>
        </a:p>
      </dgm:t>
    </dgm:pt>
    <dgm:pt modelId="{42B6BCA3-46EB-4D7C-83DB-B01BAFD2E9EF}" type="pres">
      <dgm:prSet presAssocID="{F284A4A8-01F0-4296-B637-BCCE19EAC97B}" presName="parentText" presStyleLbl="node1" presStyleIdx="0" presStyleCnt="1">
        <dgm:presLayoutVars>
          <dgm:chMax val="0"/>
          <dgm:bulletEnabled val="1"/>
        </dgm:presLayoutVars>
      </dgm:prSet>
      <dgm:spPr/>
      <dgm:t>
        <a:bodyPr/>
        <a:lstStyle/>
        <a:p>
          <a:endParaRPr lang="es-CO"/>
        </a:p>
      </dgm:t>
    </dgm:pt>
  </dgm:ptLst>
  <dgm:cxnLst>
    <dgm:cxn modelId="{D7E2F35B-E5AE-4850-B7F1-7B846893EAE2}" srcId="{DE1EBD61-EA75-4DB7-8ECF-9B53B80DBFF5}" destId="{F284A4A8-01F0-4296-B637-BCCE19EAC97B}" srcOrd="0" destOrd="0" parTransId="{F486D702-7C21-4667-91C9-83FBB81BF71B}" sibTransId="{C590914F-E942-48B9-8258-4E8D4BBA41EC}"/>
    <dgm:cxn modelId="{C585B899-9086-42C3-8E6C-4B8342BF4750}" type="presOf" srcId="{F284A4A8-01F0-4296-B637-BCCE19EAC97B}" destId="{42B6BCA3-46EB-4D7C-83DB-B01BAFD2E9EF}" srcOrd="0" destOrd="0" presId="urn:microsoft.com/office/officeart/2005/8/layout/vList2"/>
    <dgm:cxn modelId="{D0575C6A-6AD1-43E0-A320-8B7E92C0587C}" type="presOf" srcId="{DE1EBD61-EA75-4DB7-8ECF-9B53B80DBFF5}" destId="{2839955B-A2DE-4CC6-A22C-C9EBF9047FE0}" srcOrd="0" destOrd="0" presId="urn:microsoft.com/office/officeart/2005/8/layout/vList2"/>
    <dgm:cxn modelId="{3A03B70B-EEA0-48B9-9B78-2B3405F1C4B1}" type="presParOf" srcId="{2839955B-A2DE-4CC6-A22C-C9EBF9047FE0}" destId="{42B6BCA3-46EB-4D7C-83DB-B01BAFD2E9EF}"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9E37D51-10CD-4440-8880-3643F51D301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FCF03299-549F-40D9-8D63-5BEA2367D01A}">
      <dgm:prSet/>
      <dgm:spPr/>
      <dgm:t>
        <a:bodyPr/>
        <a:lstStyle/>
        <a:p>
          <a:pPr rtl="0"/>
          <a:r>
            <a:rPr lang="es-CO" dirty="0" smtClean="0"/>
            <a:t>La figura es la del centinela militar apostado en la torre de vigía, cuyo trabajo es advertir a la gente de peligros que se avecinan. </a:t>
          </a:r>
          <a:endParaRPr lang="es-CO" dirty="0"/>
        </a:p>
      </dgm:t>
    </dgm:pt>
    <dgm:pt modelId="{8A687F7C-0A53-4236-BA07-5D59F83B64DA}" type="parTrans" cxnId="{51D7D965-E7D1-4A8D-A8F2-FF8420844282}">
      <dgm:prSet/>
      <dgm:spPr/>
      <dgm:t>
        <a:bodyPr/>
        <a:lstStyle/>
        <a:p>
          <a:endParaRPr lang="es-CO"/>
        </a:p>
      </dgm:t>
    </dgm:pt>
    <dgm:pt modelId="{30A64653-B167-4111-B601-AADD13D95216}" type="sibTrans" cxnId="{51D7D965-E7D1-4A8D-A8F2-FF8420844282}">
      <dgm:prSet/>
      <dgm:spPr/>
      <dgm:t>
        <a:bodyPr/>
        <a:lstStyle/>
        <a:p>
          <a:endParaRPr lang="es-CO"/>
        </a:p>
      </dgm:t>
    </dgm:pt>
    <dgm:pt modelId="{02CEB79E-BFED-4941-B943-C1481C2746E3}">
      <dgm:prSet/>
      <dgm:spPr/>
      <dgm:t>
        <a:bodyPr/>
        <a:lstStyle/>
        <a:p>
          <a:pPr rtl="0"/>
          <a:r>
            <a:rPr lang="es-CO" dirty="0" smtClean="0"/>
            <a:t>La palabra describe la característica especial de la obra de Ezequiel, (como lo debe ser la de cada uno de los que han «oído la voz de Dios hoy». El profeta debía vigilar personalmente por las almas. </a:t>
          </a:r>
          <a:endParaRPr lang="es-CO" dirty="0"/>
        </a:p>
      </dgm:t>
    </dgm:pt>
    <dgm:pt modelId="{2630885B-37B4-40E3-A3D5-182EFE2948FE}" type="parTrans" cxnId="{187FB7E6-E3C4-4D3B-940D-19E7A9FFBC65}">
      <dgm:prSet/>
      <dgm:spPr/>
      <dgm:t>
        <a:bodyPr/>
        <a:lstStyle/>
        <a:p>
          <a:endParaRPr lang="es-CO"/>
        </a:p>
      </dgm:t>
    </dgm:pt>
    <dgm:pt modelId="{8FA5A524-B7FF-44D6-8B3D-B4B159089038}" type="sibTrans" cxnId="{187FB7E6-E3C4-4D3B-940D-19E7A9FFBC65}">
      <dgm:prSet/>
      <dgm:spPr/>
      <dgm:t>
        <a:bodyPr/>
        <a:lstStyle/>
        <a:p>
          <a:endParaRPr lang="es-CO"/>
        </a:p>
      </dgm:t>
    </dgm:pt>
    <dgm:pt modelId="{72B7B368-8D3C-47BB-97BD-35EA148178F0}">
      <dgm:prSet/>
      <dgm:spPr/>
      <dgm:t>
        <a:bodyPr/>
        <a:lstStyle/>
        <a:p>
          <a:pPr rtl="0"/>
          <a:r>
            <a:rPr lang="es-CO" dirty="0" smtClean="0"/>
            <a:t>Si desea más información lea (2Sam.18:24-27; 2Rey.9:17-20). </a:t>
          </a:r>
          <a:endParaRPr lang="es-CO" dirty="0"/>
        </a:p>
      </dgm:t>
    </dgm:pt>
    <dgm:pt modelId="{BC9A9754-4D1A-4B20-B1DC-1B10814BBF98}" type="parTrans" cxnId="{78138E18-86AB-4FB5-9C62-B000C725264F}">
      <dgm:prSet/>
      <dgm:spPr/>
      <dgm:t>
        <a:bodyPr/>
        <a:lstStyle/>
        <a:p>
          <a:endParaRPr lang="es-CO"/>
        </a:p>
      </dgm:t>
    </dgm:pt>
    <dgm:pt modelId="{701ED4C0-85DF-467C-A1B7-BC4CA7EE3B44}" type="sibTrans" cxnId="{78138E18-86AB-4FB5-9C62-B000C725264F}">
      <dgm:prSet/>
      <dgm:spPr/>
      <dgm:t>
        <a:bodyPr/>
        <a:lstStyle/>
        <a:p>
          <a:endParaRPr lang="es-CO"/>
        </a:p>
      </dgm:t>
    </dgm:pt>
    <dgm:pt modelId="{279FE0AB-4F29-42EA-8823-3D1801DD6867}" type="pres">
      <dgm:prSet presAssocID="{F9E37D51-10CD-4440-8880-3643F51D301D}" presName="linear" presStyleCnt="0">
        <dgm:presLayoutVars>
          <dgm:animLvl val="lvl"/>
          <dgm:resizeHandles val="exact"/>
        </dgm:presLayoutVars>
      </dgm:prSet>
      <dgm:spPr/>
      <dgm:t>
        <a:bodyPr/>
        <a:lstStyle/>
        <a:p>
          <a:endParaRPr lang="es-CO"/>
        </a:p>
      </dgm:t>
    </dgm:pt>
    <dgm:pt modelId="{0E9BEEC3-8DF7-46F3-835E-1BA02AF6FDD7}" type="pres">
      <dgm:prSet presAssocID="{FCF03299-549F-40D9-8D63-5BEA2367D01A}" presName="parentText" presStyleLbl="node1" presStyleIdx="0" presStyleCnt="3">
        <dgm:presLayoutVars>
          <dgm:chMax val="0"/>
          <dgm:bulletEnabled val="1"/>
        </dgm:presLayoutVars>
      </dgm:prSet>
      <dgm:spPr/>
      <dgm:t>
        <a:bodyPr/>
        <a:lstStyle/>
        <a:p>
          <a:endParaRPr lang="es-CO"/>
        </a:p>
      </dgm:t>
    </dgm:pt>
    <dgm:pt modelId="{D09CF7C7-144D-4A53-B82E-241FC2BD6EE3}" type="pres">
      <dgm:prSet presAssocID="{30A64653-B167-4111-B601-AADD13D95216}" presName="spacer" presStyleCnt="0"/>
      <dgm:spPr/>
    </dgm:pt>
    <dgm:pt modelId="{7F509462-28B2-4A31-B8B8-35D83B64F155}" type="pres">
      <dgm:prSet presAssocID="{02CEB79E-BFED-4941-B943-C1481C2746E3}" presName="parentText" presStyleLbl="node1" presStyleIdx="1" presStyleCnt="3">
        <dgm:presLayoutVars>
          <dgm:chMax val="0"/>
          <dgm:bulletEnabled val="1"/>
        </dgm:presLayoutVars>
      </dgm:prSet>
      <dgm:spPr/>
      <dgm:t>
        <a:bodyPr/>
        <a:lstStyle/>
        <a:p>
          <a:endParaRPr lang="es-CO"/>
        </a:p>
      </dgm:t>
    </dgm:pt>
    <dgm:pt modelId="{78C70AC2-5EB2-4A23-8D3D-43E864503A11}" type="pres">
      <dgm:prSet presAssocID="{8FA5A524-B7FF-44D6-8B3D-B4B159089038}" presName="spacer" presStyleCnt="0"/>
      <dgm:spPr/>
    </dgm:pt>
    <dgm:pt modelId="{8A642AA1-8FE4-4832-8708-7FA73E71A634}" type="pres">
      <dgm:prSet presAssocID="{72B7B368-8D3C-47BB-97BD-35EA148178F0}" presName="parentText" presStyleLbl="node1" presStyleIdx="2" presStyleCnt="3">
        <dgm:presLayoutVars>
          <dgm:chMax val="0"/>
          <dgm:bulletEnabled val="1"/>
        </dgm:presLayoutVars>
      </dgm:prSet>
      <dgm:spPr/>
      <dgm:t>
        <a:bodyPr/>
        <a:lstStyle/>
        <a:p>
          <a:endParaRPr lang="es-CO"/>
        </a:p>
      </dgm:t>
    </dgm:pt>
  </dgm:ptLst>
  <dgm:cxnLst>
    <dgm:cxn modelId="{091EE18A-73CB-4B6A-A8F0-0BBDBDCC15EE}" type="presOf" srcId="{F9E37D51-10CD-4440-8880-3643F51D301D}" destId="{279FE0AB-4F29-42EA-8823-3D1801DD6867}" srcOrd="0" destOrd="0" presId="urn:microsoft.com/office/officeart/2005/8/layout/vList2"/>
    <dgm:cxn modelId="{5B4DB833-3B1B-48C8-914C-C02CF9BAE3A5}" type="presOf" srcId="{FCF03299-549F-40D9-8D63-5BEA2367D01A}" destId="{0E9BEEC3-8DF7-46F3-835E-1BA02AF6FDD7}" srcOrd="0" destOrd="0" presId="urn:microsoft.com/office/officeart/2005/8/layout/vList2"/>
    <dgm:cxn modelId="{F0A79A7B-84F0-4349-9F70-9B766FE97EB9}" type="presOf" srcId="{72B7B368-8D3C-47BB-97BD-35EA148178F0}" destId="{8A642AA1-8FE4-4832-8708-7FA73E71A634}" srcOrd="0" destOrd="0" presId="urn:microsoft.com/office/officeart/2005/8/layout/vList2"/>
    <dgm:cxn modelId="{51D7D965-E7D1-4A8D-A8F2-FF8420844282}" srcId="{F9E37D51-10CD-4440-8880-3643F51D301D}" destId="{FCF03299-549F-40D9-8D63-5BEA2367D01A}" srcOrd="0" destOrd="0" parTransId="{8A687F7C-0A53-4236-BA07-5D59F83B64DA}" sibTransId="{30A64653-B167-4111-B601-AADD13D95216}"/>
    <dgm:cxn modelId="{187FB7E6-E3C4-4D3B-940D-19E7A9FFBC65}" srcId="{F9E37D51-10CD-4440-8880-3643F51D301D}" destId="{02CEB79E-BFED-4941-B943-C1481C2746E3}" srcOrd="1" destOrd="0" parTransId="{2630885B-37B4-40E3-A3D5-182EFE2948FE}" sibTransId="{8FA5A524-B7FF-44D6-8B3D-B4B159089038}"/>
    <dgm:cxn modelId="{78138E18-86AB-4FB5-9C62-B000C725264F}" srcId="{F9E37D51-10CD-4440-8880-3643F51D301D}" destId="{72B7B368-8D3C-47BB-97BD-35EA148178F0}" srcOrd="2" destOrd="0" parTransId="{BC9A9754-4D1A-4B20-B1DC-1B10814BBF98}" sibTransId="{701ED4C0-85DF-467C-A1B7-BC4CA7EE3B44}"/>
    <dgm:cxn modelId="{9E35FAB3-FCDF-4EE3-AB69-2E75A911D461}" type="presOf" srcId="{02CEB79E-BFED-4941-B943-C1481C2746E3}" destId="{7F509462-28B2-4A31-B8B8-35D83B64F155}" srcOrd="0" destOrd="0" presId="urn:microsoft.com/office/officeart/2005/8/layout/vList2"/>
    <dgm:cxn modelId="{3C1BB553-2CEE-49C5-B0D7-C02069E98198}" type="presParOf" srcId="{279FE0AB-4F29-42EA-8823-3D1801DD6867}" destId="{0E9BEEC3-8DF7-46F3-835E-1BA02AF6FDD7}" srcOrd="0" destOrd="0" presId="urn:microsoft.com/office/officeart/2005/8/layout/vList2"/>
    <dgm:cxn modelId="{9BFDEA0C-3390-4736-9913-25FEFB4DBFA4}" type="presParOf" srcId="{279FE0AB-4F29-42EA-8823-3D1801DD6867}" destId="{D09CF7C7-144D-4A53-B82E-241FC2BD6EE3}" srcOrd="1" destOrd="0" presId="urn:microsoft.com/office/officeart/2005/8/layout/vList2"/>
    <dgm:cxn modelId="{5A5771A5-A8F2-4F67-8DA8-918251A2FB1C}" type="presParOf" srcId="{279FE0AB-4F29-42EA-8823-3D1801DD6867}" destId="{7F509462-28B2-4A31-B8B8-35D83B64F155}" srcOrd="2" destOrd="0" presId="urn:microsoft.com/office/officeart/2005/8/layout/vList2"/>
    <dgm:cxn modelId="{3FB67FB2-7DB5-4C32-90EE-2C5481C3CD26}" type="presParOf" srcId="{279FE0AB-4F29-42EA-8823-3D1801DD6867}" destId="{78C70AC2-5EB2-4A23-8D3D-43E864503A11}" srcOrd="3" destOrd="0" presId="urn:microsoft.com/office/officeart/2005/8/layout/vList2"/>
    <dgm:cxn modelId="{781C243E-9049-4C53-89A2-2364C67F50CA}" type="presParOf" srcId="{279FE0AB-4F29-42EA-8823-3D1801DD6867}" destId="{8A642AA1-8FE4-4832-8708-7FA73E71A63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2AE6AE9-6D41-4396-B9DF-33A57D83240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AC44FA9F-2A39-47BD-8EA3-D5531EA856B6}">
      <dgm:prSet custT="1"/>
      <dgm:spPr>
        <a:solidFill>
          <a:srgbClr val="002060"/>
        </a:solidFill>
      </dgm:spPr>
      <dgm:t>
        <a:bodyPr/>
        <a:lstStyle/>
        <a:p>
          <a:pPr algn="ctr" rtl="0"/>
          <a:r>
            <a:rPr lang="es-CO" sz="2400" dirty="0" smtClean="0"/>
            <a:t>Se nos insta a tomar en serio esta palabra en (Mar.4:24), a recibirla con humildad en  (Juan1:21) y con fe en (Heb.4:2), porque es el medio para obtener vida eterna. </a:t>
          </a:r>
          <a:endParaRPr lang="es-CO" sz="2400" dirty="0"/>
        </a:p>
      </dgm:t>
    </dgm:pt>
    <dgm:pt modelId="{555E3909-77CE-40A5-B957-88AF6917FBD5}" type="parTrans" cxnId="{96B02E2A-EE70-466F-843E-9FBFD08A348A}">
      <dgm:prSet/>
      <dgm:spPr/>
      <dgm:t>
        <a:bodyPr/>
        <a:lstStyle/>
        <a:p>
          <a:endParaRPr lang="es-CO"/>
        </a:p>
      </dgm:t>
    </dgm:pt>
    <dgm:pt modelId="{FAD1C07C-A09C-419F-A237-29BD696C9EAD}" type="sibTrans" cxnId="{96B02E2A-EE70-466F-843E-9FBFD08A348A}">
      <dgm:prSet/>
      <dgm:spPr/>
      <dgm:t>
        <a:bodyPr/>
        <a:lstStyle/>
        <a:p>
          <a:endParaRPr lang="es-CO"/>
        </a:p>
      </dgm:t>
    </dgm:pt>
    <dgm:pt modelId="{9804C4AF-0843-4A43-AC12-01E83B4F039F}">
      <dgm:prSet custT="1"/>
      <dgm:spPr>
        <a:solidFill>
          <a:srgbClr val="002060"/>
        </a:solidFill>
      </dgm:spPr>
      <dgm:t>
        <a:bodyPr/>
        <a:lstStyle/>
        <a:p>
          <a:pPr algn="ctr" rtl="0"/>
          <a:r>
            <a:rPr lang="es-CO" sz="2000" dirty="0" smtClean="0"/>
            <a:t>Todo impulso noble que surge en el alma, ya sea de cristianos o de paganos, deriva de esa Fuente.  Para que haya una verdadera recepción de la verdad, es necesaria la influencia del Espíritu Santo según (1Cor.2:12-15).  La palabra escrita o hablada, como la semilla que cae en tierra poco fértil, no tiene poder para cambiar la vida a menos que esté acompañada por la Palabra viviente. </a:t>
          </a:r>
          <a:endParaRPr lang="es-CO" sz="2000" dirty="0"/>
        </a:p>
      </dgm:t>
    </dgm:pt>
    <dgm:pt modelId="{1E3D0EDD-5259-4CC4-B729-5C9455E96E08}" type="parTrans" cxnId="{42BDBF47-C36A-461E-97DF-B8AF99734430}">
      <dgm:prSet/>
      <dgm:spPr/>
      <dgm:t>
        <a:bodyPr/>
        <a:lstStyle/>
        <a:p>
          <a:endParaRPr lang="es-CO"/>
        </a:p>
      </dgm:t>
    </dgm:pt>
    <dgm:pt modelId="{7D329D8E-60FA-47B1-8B1C-011E47B27958}" type="sibTrans" cxnId="{42BDBF47-C36A-461E-97DF-B8AF99734430}">
      <dgm:prSet/>
      <dgm:spPr/>
      <dgm:t>
        <a:bodyPr/>
        <a:lstStyle/>
        <a:p>
          <a:endParaRPr lang="es-CO"/>
        </a:p>
      </dgm:t>
    </dgm:pt>
    <dgm:pt modelId="{BDB450F7-1DE4-4F19-801C-E1AECA1880D0}" type="pres">
      <dgm:prSet presAssocID="{12AE6AE9-6D41-4396-B9DF-33A57D832408}" presName="linear" presStyleCnt="0">
        <dgm:presLayoutVars>
          <dgm:animLvl val="lvl"/>
          <dgm:resizeHandles val="exact"/>
        </dgm:presLayoutVars>
      </dgm:prSet>
      <dgm:spPr/>
      <dgm:t>
        <a:bodyPr/>
        <a:lstStyle/>
        <a:p>
          <a:endParaRPr lang="es-CO"/>
        </a:p>
      </dgm:t>
    </dgm:pt>
    <dgm:pt modelId="{28167AA3-32DB-42AF-B28C-C0E27FE4F3F2}" type="pres">
      <dgm:prSet presAssocID="{AC44FA9F-2A39-47BD-8EA3-D5531EA856B6}" presName="parentText" presStyleLbl="node1" presStyleIdx="0" presStyleCnt="2">
        <dgm:presLayoutVars>
          <dgm:chMax val="0"/>
          <dgm:bulletEnabled val="1"/>
        </dgm:presLayoutVars>
      </dgm:prSet>
      <dgm:spPr/>
      <dgm:t>
        <a:bodyPr/>
        <a:lstStyle/>
        <a:p>
          <a:endParaRPr lang="es-CO"/>
        </a:p>
      </dgm:t>
    </dgm:pt>
    <dgm:pt modelId="{D5E96C32-DE17-4F6F-BA1B-01F9389EE0E6}" type="pres">
      <dgm:prSet presAssocID="{FAD1C07C-A09C-419F-A237-29BD696C9EAD}" presName="spacer" presStyleCnt="0"/>
      <dgm:spPr/>
    </dgm:pt>
    <dgm:pt modelId="{28F044D7-F0F3-4E71-9E3C-18ACE121810D}" type="pres">
      <dgm:prSet presAssocID="{9804C4AF-0843-4A43-AC12-01E83B4F039F}" presName="parentText" presStyleLbl="node1" presStyleIdx="1" presStyleCnt="2">
        <dgm:presLayoutVars>
          <dgm:chMax val="0"/>
          <dgm:bulletEnabled val="1"/>
        </dgm:presLayoutVars>
      </dgm:prSet>
      <dgm:spPr/>
      <dgm:t>
        <a:bodyPr/>
        <a:lstStyle/>
        <a:p>
          <a:endParaRPr lang="es-CO"/>
        </a:p>
      </dgm:t>
    </dgm:pt>
  </dgm:ptLst>
  <dgm:cxnLst>
    <dgm:cxn modelId="{96B02E2A-EE70-466F-843E-9FBFD08A348A}" srcId="{12AE6AE9-6D41-4396-B9DF-33A57D832408}" destId="{AC44FA9F-2A39-47BD-8EA3-D5531EA856B6}" srcOrd="0" destOrd="0" parTransId="{555E3909-77CE-40A5-B957-88AF6917FBD5}" sibTransId="{FAD1C07C-A09C-419F-A237-29BD696C9EAD}"/>
    <dgm:cxn modelId="{3B6FCEDB-4272-453B-94C8-1C54339B2F16}" type="presOf" srcId="{9804C4AF-0843-4A43-AC12-01E83B4F039F}" destId="{28F044D7-F0F3-4E71-9E3C-18ACE121810D}" srcOrd="0" destOrd="0" presId="urn:microsoft.com/office/officeart/2005/8/layout/vList2"/>
    <dgm:cxn modelId="{E6457EE5-24B1-4F2E-81FE-E42C57783269}" type="presOf" srcId="{AC44FA9F-2A39-47BD-8EA3-D5531EA856B6}" destId="{28167AA3-32DB-42AF-B28C-C0E27FE4F3F2}" srcOrd="0" destOrd="0" presId="urn:microsoft.com/office/officeart/2005/8/layout/vList2"/>
    <dgm:cxn modelId="{42BDBF47-C36A-461E-97DF-B8AF99734430}" srcId="{12AE6AE9-6D41-4396-B9DF-33A57D832408}" destId="{9804C4AF-0843-4A43-AC12-01E83B4F039F}" srcOrd="1" destOrd="0" parTransId="{1E3D0EDD-5259-4CC4-B729-5C9455E96E08}" sibTransId="{7D329D8E-60FA-47B1-8B1C-011E47B27958}"/>
    <dgm:cxn modelId="{058B833C-F529-4F45-A629-4FEFF82FFBB4}" type="presOf" srcId="{12AE6AE9-6D41-4396-B9DF-33A57D832408}" destId="{BDB450F7-1DE4-4F19-801C-E1AECA1880D0}" srcOrd="0" destOrd="0" presId="urn:microsoft.com/office/officeart/2005/8/layout/vList2"/>
    <dgm:cxn modelId="{2BE5B1DC-D15D-4DB2-A09D-6C64DDED1E17}" type="presParOf" srcId="{BDB450F7-1DE4-4F19-801C-E1AECA1880D0}" destId="{28167AA3-32DB-42AF-B28C-C0E27FE4F3F2}" srcOrd="0" destOrd="0" presId="urn:microsoft.com/office/officeart/2005/8/layout/vList2"/>
    <dgm:cxn modelId="{3CCDF727-DB6A-496C-8935-8633656D9986}" type="presParOf" srcId="{BDB450F7-1DE4-4F19-801C-E1AECA1880D0}" destId="{D5E96C32-DE17-4F6F-BA1B-01F9389EE0E6}" srcOrd="1" destOrd="0" presId="urn:microsoft.com/office/officeart/2005/8/layout/vList2"/>
    <dgm:cxn modelId="{5136EEEF-4804-4B26-9E4F-B84A458A87FD}" type="presParOf" srcId="{BDB450F7-1DE4-4F19-801C-E1AECA1880D0}" destId="{28F044D7-F0F3-4E71-9E3C-18ACE121810D}"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14B9C4A-C11C-4AFE-A456-690DC4BFC18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8322CAD6-FFF3-4FD4-B1BA-3264CCB5BD57}">
      <dgm:prSet custT="1"/>
      <dgm:spPr>
        <a:solidFill>
          <a:srgbClr val="002060"/>
        </a:solidFill>
      </dgm:spPr>
      <dgm:t>
        <a:bodyPr/>
        <a:lstStyle/>
        <a:p>
          <a:pPr rtl="0"/>
          <a:r>
            <a:rPr lang="es-CO" sz="2000" dirty="0" smtClean="0"/>
            <a:t>Ni Esteban ni Ananías pensaban que por ser cristianos tenían que abandonar al Dios de sus padres. Aparentemente los cristianos de origen judío no pensaban abandonar el judaísmo; de hecho se consideraban los más piadosos de todos los hermanos. Anhelaban ardientemente, como Pablo, que sus ciegos connacionales vieran a Jesús de Nazaret como el Mesías.</a:t>
          </a:r>
          <a:endParaRPr lang="es-CO" sz="2000" dirty="0"/>
        </a:p>
      </dgm:t>
    </dgm:pt>
    <dgm:pt modelId="{DF76E239-480C-4006-A68A-B5AFE74102B3}" type="parTrans" cxnId="{A5046C7D-0EED-4A64-B734-E38B5F885381}">
      <dgm:prSet/>
      <dgm:spPr/>
      <dgm:t>
        <a:bodyPr/>
        <a:lstStyle/>
        <a:p>
          <a:endParaRPr lang="es-CO"/>
        </a:p>
      </dgm:t>
    </dgm:pt>
    <dgm:pt modelId="{677063A9-73D9-4C41-8FE7-1F4D63A448BD}" type="sibTrans" cxnId="{A5046C7D-0EED-4A64-B734-E38B5F885381}">
      <dgm:prSet/>
      <dgm:spPr/>
      <dgm:t>
        <a:bodyPr/>
        <a:lstStyle/>
        <a:p>
          <a:endParaRPr lang="es-CO"/>
        </a:p>
      </dgm:t>
    </dgm:pt>
    <dgm:pt modelId="{7F34FA27-CBF9-41AB-865F-219F1083A0CF}">
      <dgm:prSet custT="1"/>
      <dgm:spPr/>
      <dgm:t>
        <a:bodyPr/>
        <a:lstStyle/>
        <a:p>
          <a:pPr algn="ctr" rtl="0"/>
          <a:r>
            <a:rPr lang="es-CO" sz="2400" dirty="0" smtClean="0"/>
            <a:t>Como a Esteban, Ananías o Pablo, Dios «Te ha escogido», O “te ha señalado” para que Conozcas su voluntad y la comuniques a otros.</a:t>
          </a:r>
          <a:endParaRPr lang="es-CO" sz="2400" dirty="0"/>
        </a:p>
      </dgm:t>
    </dgm:pt>
    <dgm:pt modelId="{8DA24DE0-C0B9-4BE3-BA00-38F0B6F04264}" type="parTrans" cxnId="{079E358A-3809-4F82-AAE0-256508CC857E}">
      <dgm:prSet/>
      <dgm:spPr/>
      <dgm:t>
        <a:bodyPr/>
        <a:lstStyle/>
        <a:p>
          <a:endParaRPr lang="es-CO"/>
        </a:p>
      </dgm:t>
    </dgm:pt>
    <dgm:pt modelId="{BAE21694-CAE7-4926-83A0-7C01CA2CB966}" type="sibTrans" cxnId="{079E358A-3809-4F82-AAE0-256508CC857E}">
      <dgm:prSet/>
      <dgm:spPr/>
      <dgm:t>
        <a:bodyPr/>
        <a:lstStyle/>
        <a:p>
          <a:endParaRPr lang="es-CO"/>
        </a:p>
      </dgm:t>
    </dgm:pt>
    <dgm:pt modelId="{E34B7626-2784-4F0B-B83A-BF66386FEC7B}">
      <dgm:prSet custT="1"/>
      <dgm:spPr>
        <a:solidFill>
          <a:srgbClr val="002060"/>
        </a:solidFill>
      </dgm:spPr>
      <dgm:t>
        <a:bodyPr/>
        <a:lstStyle/>
        <a:p>
          <a:pPr algn="ctr" rtl="0"/>
          <a:r>
            <a:rPr lang="es-CO" sz="2000" dirty="0" smtClean="0"/>
            <a:t>Pablo reconoce que todo el tiempo había sido ignorante de la voluntad de Dios antes de su conversión. Como fariseo había pensado que la conocía bien y que la cumplía fielmente (Hech.23:1 y 24:14). </a:t>
          </a:r>
          <a:endParaRPr lang="es-CO" sz="2000" dirty="0"/>
        </a:p>
      </dgm:t>
    </dgm:pt>
    <dgm:pt modelId="{1BE18EC3-7656-4D44-BEEE-680D19FD30DF}" type="parTrans" cxnId="{9E858C45-D7C9-4D94-AD62-15329C4C7202}">
      <dgm:prSet/>
      <dgm:spPr/>
      <dgm:t>
        <a:bodyPr/>
        <a:lstStyle/>
        <a:p>
          <a:endParaRPr lang="es-CO"/>
        </a:p>
      </dgm:t>
    </dgm:pt>
    <dgm:pt modelId="{E2A891FD-71D3-4BC7-985E-FE33C0E5733E}" type="sibTrans" cxnId="{9E858C45-D7C9-4D94-AD62-15329C4C7202}">
      <dgm:prSet/>
      <dgm:spPr/>
      <dgm:t>
        <a:bodyPr/>
        <a:lstStyle/>
        <a:p>
          <a:endParaRPr lang="es-CO"/>
        </a:p>
      </dgm:t>
    </dgm:pt>
    <dgm:pt modelId="{8EF25416-8E3A-4309-AE18-F6536E664FEC}" type="pres">
      <dgm:prSet presAssocID="{214B9C4A-C11C-4AFE-A456-690DC4BFC18D}" presName="linear" presStyleCnt="0">
        <dgm:presLayoutVars>
          <dgm:animLvl val="lvl"/>
          <dgm:resizeHandles val="exact"/>
        </dgm:presLayoutVars>
      </dgm:prSet>
      <dgm:spPr/>
      <dgm:t>
        <a:bodyPr/>
        <a:lstStyle/>
        <a:p>
          <a:endParaRPr lang="es-CO"/>
        </a:p>
      </dgm:t>
    </dgm:pt>
    <dgm:pt modelId="{B4350557-E52E-4FB1-B2E3-A90C31D60A3F}" type="pres">
      <dgm:prSet presAssocID="{8322CAD6-FFF3-4FD4-B1BA-3264CCB5BD57}" presName="parentText" presStyleLbl="node1" presStyleIdx="0" presStyleCnt="3" custScaleY="144534">
        <dgm:presLayoutVars>
          <dgm:chMax val="0"/>
          <dgm:bulletEnabled val="1"/>
        </dgm:presLayoutVars>
      </dgm:prSet>
      <dgm:spPr/>
      <dgm:t>
        <a:bodyPr/>
        <a:lstStyle/>
        <a:p>
          <a:endParaRPr lang="es-CO"/>
        </a:p>
      </dgm:t>
    </dgm:pt>
    <dgm:pt modelId="{7BFA3E8B-A24B-449C-9666-417352CE0777}" type="pres">
      <dgm:prSet presAssocID="{677063A9-73D9-4C41-8FE7-1F4D63A448BD}" presName="spacer" presStyleCnt="0"/>
      <dgm:spPr/>
    </dgm:pt>
    <dgm:pt modelId="{6A413AB3-D212-4183-A67B-75C4A4232BCA}" type="pres">
      <dgm:prSet presAssocID="{7F34FA27-CBF9-41AB-865F-219F1083A0CF}" presName="parentText" presStyleLbl="node1" presStyleIdx="1" presStyleCnt="3">
        <dgm:presLayoutVars>
          <dgm:chMax val="0"/>
          <dgm:bulletEnabled val="1"/>
        </dgm:presLayoutVars>
      </dgm:prSet>
      <dgm:spPr/>
      <dgm:t>
        <a:bodyPr/>
        <a:lstStyle/>
        <a:p>
          <a:endParaRPr lang="es-CO"/>
        </a:p>
      </dgm:t>
    </dgm:pt>
    <dgm:pt modelId="{C4C938D0-64D7-4262-AA01-E3422C1F77B1}" type="pres">
      <dgm:prSet presAssocID="{BAE21694-CAE7-4926-83A0-7C01CA2CB966}" presName="spacer" presStyleCnt="0"/>
      <dgm:spPr/>
    </dgm:pt>
    <dgm:pt modelId="{CA19D4C5-7A42-4130-BD74-298345AD0FF0}" type="pres">
      <dgm:prSet presAssocID="{E34B7626-2784-4F0B-B83A-BF66386FEC7B}" presName="parentText" presStyleLbl="node1" presStyleIdx="2" presStyleCnt="3">
        <dgm:presLayoutVars>
          <dgm:chMax val="0"/>
          <dgm:bulletEnabled val="1"/>
        </dgm:presLayoutVars>
      </dgm:prSet>
      <dgm:spPr/>
      <dgm:t>
        <a:bodyPr/>
        <a:lstStyle/>
        <a:p>
          <a:endParaRPr lang="es-CO"/>
        </a:p>
      </dgm:t>
    </dgm:pt>
  </dgm:ptLst>
  <dgm:cxnLst>
    <dgm:cxn modelId="{46E07DF9-CC63-4765-8B2C-3D1487FEE674}" type="presOf" srcId="{214B9C4A-C11C-4AFE-A456-690DC4BFC18D}" destId="{8EF25416-8E3A-4309-AE18-F6536E664FEC}" srcOrd="0" destOrd="0" presId="urn:microsoft.com/office/officeart/2005/8/layout/vList2"/>
    <dgm:cxn modelId="{87CF5EEB-9C7B-4935-BA82-738A20576339}" type="presOf" srcId="{8322CAD6-FFF3-4FD4-B1BA-3264CCB5BD57}" destId="{B4350557-E52E-4FB1-B2E3-A90C31D60A3F}" srcOrd="0" destOrd="0" presId="urn:microsoft.com/office/officeart/2005/8/layout/vList2"/>
    <dgm:cxn modelId="{079E358A-3809-4F82-AAE0-256508CC857E}" srcId="{214B9C4A-C11C-4AFE-A456-690DC4BFC18D}" destId="{7F34FA27-CBF9-41AB-865F-219F1083A0CF}" srcOrd="1" destOrd="0" parTransId="{8DA24DE0-C0B9-4BE3-BA00-38F0B6F04264}" sibTransId="{BAE21694-CAE7-4926-83A0-7C01CA2CB966}"/>
    <dgm:cxn modelId="{B588555E-7BBA-4DEF-B68B-3D14AFF2BAF3}" type="presOf" srcId="{E34B7626-2784-4F0B-B83A-BF66386FEC7B}" destId="{CA19D4C5-7A42-4130-BD74-298345AD0FF0}" srcOrd="0" destOrd="0" presId="urn:microsoft.com/office/officeart/2005/8/layout/vList2"/>
    <dgm:cxn modelId="{1AAF77BA-E795-47C5-8C6E-1CA1F04BC38E}" type="presOf" srcId="{7F34FA27-CBF9-41AB-865F-219F1083A0CF}" destId="{6A413AB3-D212-4183-A67B-75C4A4232BCA}" srcOrd="0" destOrd="0" presId="urn:microsoft.com/office/officeart/2005/8/layout/vList2"/>
    <dgm:cxn modelId="{9E858C45-D7C9-4D94-AD62-15329C4C7202}" srcId="{214B9C4A-C11C-4AFE-A456-690DC4BFC18D}" destId="{E34B7626-2784-4F0B-B83A-BF66386FEC7B}" srcOrd="2" destOrd="0" parTransId="{1BE18EC3-7656-4D44-BEEE-680D19FD30DF}" sibTransId="{E2A891FD-71D3-4BC7-985E-FE33C0E5733E}"/>
    <dgm:cxn modelId="{A5046C7D-0EED-4A64-B734-E38B5F885381}" srcId="{214B9C4A-C11C-4AFE-A456-690DC4BFC18D}" destId="{8322CAD6-FFF3-4FD4-B1BA-3264CCB5BD57}" srcOrd="0" destOrd="0" parTransId="{DF76E239-480C-4006-A68A-B5AFE74102B3}" sibTransId="{677063A9-73D9-4C41-8FE7-1F4D63A448BD}"/>
    <dgm:cxn modelId="{BBDB3EC1-3F19-4FB8-A5F4-0281D92E78E1}" type="presParOf" srcId="{8EF25416-8E3A-4309-AE18-F6536E664FEC}" destId="{B4350557-E52E-4FB1-B2E3-A90C31D60A3F}" srcOrd="0" destOrd="0" presId="urn:microsoft.com/office/officeart/2005/8/layout/vList2"/>
    <dgm:cxn modelId="{477C2D13-C968-46F2-87A4-35BC95D3AC2C}" type="presParOf" srcId="{8EF25416-8E3A-4309-AE18-F6536E664FEC}" destId="{7BFA3E8B-A24B-449C-9666-417352CE0777}" srcOrd="1" destOrd="0" presId="urn:microsoft.com/office/officeart/2005/8/layout/vList2"/>
    <dgm:cxn modelId="{A57E8DD7-ED19-453F-813B-332A0D4C66C8}" type="presParOf" srcId="{8EF25416-8E3A-4309-AE18-F6536E664FEC}" destId="{6A413AB3-D212-4183-A67B-75C4A4232BCA}" srcOrd="2" destOrd="0" presId="urn:microsoft.com/office/officeart/2005/8/layout/vList2"/>
    <dgm:cxn modelId="{E0A66A17-C764-4243-975C-C0DBBA777BB7}" type="presParOf" srcId="{8EF25416-8E3A-4309-AE18-F6536E664FEC}" destId="{C4C938D0-64D7-4262-AA01-E3422C1F77B1}" srcOrd="3" destOrd="0" presId="urn:microsoft.com/office/officeart/2005/8/layout/vList2"/>
    <dgm:cxn modelId="{EAA01267-CB56-4742-A343-228A1E4FBD04}" type="presParOf" srcId="{8EF25416-8E3A-4309-AE18-F6536E664FEC}" destId="{CA19D4C5-7A42-4130-BD74-298345AD0FF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23A60D8-BF23-45CA-B78D-031E8E81FA3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33DDE70F-7C5C-4FDA-8D1B-8230AA74A25C}">
      <dgm:prSet custT="1"/>
      <dgm:spPr>
        <a:solidFill>
          <a:srgbClr val="FF0000"/>
        </a:solidFill>
      </dgm:spPr>
      <dgm:t>
        <a:bodyPr/>
        <a:lstStyle/>
        <a:p>
          <a:pPr algn="ctr" rtl="0"/>
          <a:r>
            <a:rPr lang="es-CO" sz="2400" dirty="0" smtClean="0"/>
            <a:t>Esto implica que la persona “continúa venciendo”, (constantemente).</a:t>
          </a:r>
          <a:endParaRPr lang="es-CO" sz="2400" dirty="0"/>
        </a:p>
      </dgm:t>
    </dgm:pt>
    <dgm:pt modelId="{97C12906-563D-4AFC-98BF-1408D0DD5FBA}" type="parTrans" cxnId="{E85E907B-133E-490B-A356-7508716C63E1}">
      <dgm:prSet/>
      <dgm:spPr/>
      <dgm:t>
        <a:bodyPr/>
        <a:lstStyle/>
        <a:p>
          <a:endParaRPr lang="es-CO"/>
        </a:p>
      </dgm:t>
    </dgm:pt>
    <dgm:pt modelId="{BD63C144-0438-446E-AAA8-C89DEC4160A6}" type="sibTrans" cxnId="{E85E907B-133E-490B-A356-7508716C63E1}">
      <dgm:prSet/>
      <dgm:spPr/>
      <dgm:t>
        <a:bodyPr/>
        <a:lstStyle/>
        <a:p>
          <a:endParaRPr lang="es-CO"/>
        </a:p>
      </dgm:t>
    </dgm:pt>
    <dgm:pt modelId="{39CE5D9C-AFBB-47C8-99CB-63540A6BA7CB}">
      <dgm:prSet/>
      <dgm:spPr>
        <a:solidFill>
          <a:srgbClr val="002060"/>
        </a:solidFill>
      </dgm:spPr>
      <dgm:t>
        <a:bodyPr/>
        <a:lstStyle/>
        <a:p>
          <a:pPr rtl="0"/>
          <a:r>
            <a:rPr lang="es-CO" dirty="0" smtClean="0"/>
            <a:t>La victoria es un tema que se repite en el Apocalipsis.  Las promesas del Apocalipsis han sido especialmente preciosas para los perseguidos hijos de Dios de todos los siglos. </a:t>
          </a:r>
          <a:endParaRPr lang="es-CO" dirty="0"/>
        </a:p>
      </dgm:t>
    </dgm:pt>
    <dgm:pt modelId="{F803C328-8CF8-45A9-975B-451F9871B83D}" type="parTrans" cxnId="{A5EE80FA-8239-459D-877C-31F98C9DC6F2}">
      <dgm:prSet/>
      <dgm:spPr/>
      <dgm:t>
        <a:bodyPr/>
        <a:lstStyle/>
        <a:p>
          <a:endParaRPr lang="es-CO"/>
        </a:p>
      </dgm:t>
    </dgm:pt>
    <dgm:pt modelId="{040DC583-DB12-4B84-89F6-EF1A8F5B9B83}" type="sibTrans" cxnId="{A5EE80FA-8239-459D-877C-31F98C9DC6F2}">
      <dgm:prSet/>
      <dgm:spPr/>
      <dgm:t>
        <a:bodyPr/>
        <a:lstStyle/>
        <a:p>
          <a:endParaRPr lang="es-CO"/>
        </a:p>
      </dgm:t>
    </dgm:pt>
    <dgm:pt modelId="{B88FBCAE-237F-41EA-BDB6-D6F13E90DA8D}">
      <dgm:prSet/>
      <dgm:spPr>
        <a:solidFill>
          <a:srgbClr val="C00000"/>
        </a:solidFill>
      </dgm:spPr>
      <dgm:t>
        <a:bodyPr/>
        <a:lstStyle/>
        <a:p>
          <a:pPr rtl="0"/>
          <a:r>
            <a:rPr lang="es-CO" dirty="0" smtClean="0"/>
            <a:t>Sin embargo el contexto (Apoc. 2:2-6) sugiere que esta victoria es en un sentido especial el triunfo sobre los falsos apóstoles y maestros que habían estado tentando a los creyentes a comer del árbol del conocimiento humano (hasta el día de hoy).</a:t>
          </a:r>
          <a:endParaRPr lang="es-CO" dirty="0"/>
        </a:p>
      </dgm:t>
    </dgm:pt>
    <dgm:pt modelId="{9E0D7E74-DE2E-4F59-897B-FD04DF6BDA43}" type="parTrans" cxnId="{36F924F4-6593-4888-A641-4C67A4FF88DF}">
      <dgm:prSet/>
      <dgm:spPr/>
      <dgm:t>
        <a:bodyPr/>
        <a:lstStyle/>
        <a:p>
          <a:endParaRPr lang="es-CO"/>
        </a:p>
      </dgm:t>
    </dgm:pt>
    <dgm:pt modelId="{59984DA4-2372-4E4E-8F9E-7ECD2D93D1F1}" type="sibTrans" cxnId="{36F924F4-6593-4888-A641-4C67A4FF88DF}">
      <dgm:prSet/>
      <dgm:spPr/>
      <dgm:t>
        <a:bodyPr/>
        <a:lstStyle/>
        <a:p>
          <a:endParaRPr lang="es-CO"/>
        </a:p>
      </dgm:t>
    </dgm:pt>
    <dgm:pt modelId="{08BBC7AE-39CB-4AB9-B25E-06B716122E8A}">
      <dgm:prSet/>
      <dgm:spPr>
        <a:solidFill>
          <a:srgbClr val="7030A0"/>
        </a:solidFill>
      </dgm:spPr>
      <dgm:t>
        <a:bodyPr/>
        <a:lstStyle/>
        <a:p>
          <a:pPr rtl="0"/>
          <a:r>
            <a:rPr lang="es-CO" dirty="0" smtClean="0"/>
            <a:t>¡Cuán apropiado es que la recompensa por la victoria sea el acceso al árbol de la vida! </a:t>
          </a:r>
          <a:endParaRPr lang="es-CO" dirty="0"/>
        </a:p>
      </dgm:t>
    </dgm:pt>
    <dgm:pt modelId="{D20D3E9F-BBDA-4770-83B1-0B032517E94C}" type="parTrans" cxnId="{230985D9-AE8E-4754-BEEE-42588F8A9686}">
      <dgm:prSet/>
      <dgm:spPr/>
      <dgm:t>
        <a:bodyPr/>
        <a:lstStyle/>
        <a:p>
          <a:endParaRPr lang="es-CO"/>
        </a:p>
      </dgm:t>
    </dgm:pt>
    <dgm:pt modelId="{20388C87-96AA-460D-8B36-843ADFF644CA}" type="sibTrans" cxnId="{230985D9-AE8E-4754-BEEE-42588F8A9686}">
      <dgm:prSet/>
      <dgm:spPr/>
      <dgm:t>
        <a:bodyPr/>
        <a:lstStyle/>
        <a:p>
          <a:endParaRPr lang="es-CO"/>
        </a:p>
      </dgm:t>
    </dgm:pt>
    <dgm:pt modelId="{681A031B-F95F-4839-B231-81A6F3FCDB19}" type="pres">
      <dgm:prSet presAssocID="{C23A60D8-BF23-45CA-B78D-031E8E81FA30}" presName="linear" presStyleCnt="0">
        <dgm:presLayoutVars>
          <dgm:animLvl val="lvl"/>
          <dgm:resizeHandles val="exact"/>
        </dgm:presLayoutVars>
      </dgm:prSet>
      <dgm:spPr/>
      <dgm:t>
        <a:bodyPr/>
        <a:lstStyle/>
        <a:p>
          <a:endParaRPr lang="es-CO"/>
        </a:p>
      </dgm:t>
    </dgm:pt>
    <dgm:pt modelId="{1380FAA9-1BDF-48C6-8FB8-11A09894D22E}" type="pres">
      <dgm:prSet presAssocID="{33DDE70F-7C5C-4FDA-8D1B-8230AA74A25C}" presName="parentText" presStyleLbl="node1" presStyleIdx="0" presStyleCnt="4">
        <dgm:presLayoutVars>
          <dgm:chMax val="0"/>
          <dgm:bulletEnabled val="1"/>
        </dgm:presLayoutVars>
      </dgm:prSet>
      <dgm:spPr/>
      <dgm:t>
        <a:bodyPr/>
        <a:lstStyle/>
        <a:p>
          <a:endParaRPr lang="es-CO"/>
        </a:p>
      </dgm:t>
    </dgm:pt>
    <dgm:pt modelId="{B0329406-B9DE-4BE8-B2AC-7ACF45F673DE}" type="pres">
      <dgm:prSet presAssocID="{BD63C144-0438-446E-AAA8-C89DEC4160A6}" presName="spacer" presStyleCnt="0"/>
      <dgm:spPr/>
    </dgm:pt>
    <dgm:pt modelId="{373D2034-4F4C-4D99-9A86-82EAD195EA63}" type="pres">
      <dgm:prSet presAssocID="{39CE5D9C-AFBB-47C8-99CB-63540A6BA7CB}" presName="parentText" presStyleLbl="node1" presStyleIdx="1" presStyleCnt="4">
        <dgm:presLayoutVars>
          <dgm:chMax val="0"/>
          <dgm:bulletEnabled val="1"/>
        </dgm:presLayoutVars>
      </dgm:prSet>
      <dgm:spPr/>
      <dgm:t>
        <a:bodyPr/>
        <a:lstStyle/>
        <a:p>
          <a:endParaRPr lang="es-CO"/>
        </a:p>
      </dgm:t>
    </dgm:pt>
    <dgm:pt modelId="{386689BD-BA3D-4E40-8C95-478B111F4C99}" type="pres">
      <dgm:prSet presAssocID="{040DC583-DB12-4B84-89F6-EF1A8F5B9B83}" presName="spacer" presStyleCnt="0"/>
      <dgm:spPr/>
    </dgm:pt>
    <dgm:pt modelId="{308D1DC2-475A-47ED-AFD1-6BA19606D5DF}" type="pres">
      <dgm:prSet presAssocID="{B88FBCAE-237F-41EA-BDB6-D6F13E90DA8D}" presName="parentText" presStyleLbl="node1" presStyleIdx="2" presStyleCnt="4">
        <dgm:presLayoutVars>
          <dgm:chMax val="0"/>
          <dgm:bulletEnabled val="1"/>
        </dgm:presLayoutVars>
      </dgm:prSet>
      <dgm:spPr/>
      <dgm:t>
        <a:bodyPr/>
        <a:lstStyle/>
        <a:p>
          <a:endParaRPr lang="es-CO"/>
        </a:p>
      </dgm:t>
    </dgm:pt>
    <dgm:pt modelId="{3F569E95-480A-464B-9DB0-420948A99969}" type="pres">
      <dgm:prSet presAssocID="{59984DA4-2372-4E4E-8F9E-7ECD2D93D1F1}" presName="spacer" presStyleCnt="0"/>
      <dgm:spPr/>
    </dgm:pt>
    <dgm:pt modelId="{82E88626-76DD-480A-B56C-CC7AD4933851}" type="pres">
      <dgm:prSet presAssocID="{08BBC7AE-39CB-4AB9-B25E-06B716122E8A}" presName="parentText" presStyleLbl="node1" presStyleIdx="3" presStyleCnt="4">
        <dgm:presLayoutVars>
          <dgm:chMax val="0"/>
          <dgm:bulletEnabled val="1"/>
        </dgm:presLayoutVars>
      </dgm:prSet>
      <dgm:spPr/>
      <dgm:t>
        <a:bodyPr/>
        <a:lstStyle/>
        <a:p>
          <a:endParaRPr lang="es-CO"/>
        </a:p>
      </dgm:t>
    </dgm:pt>
  </dgm:ptLst>
  <dgm:cxnLst>
    <dgm:cxn modelId="{36F924F4-6593-4888-A641-4C67A4FF88DF}" srcId="{C23A60D8-BF23-45CA-B78D-031E8E81FA30}" destId="{B88FBCAE-237F-41EA-BDB6-D6F13E90DA8D}" srcOrd="2" destOrd="0" parTransId="{9E0D7E74-DE2E-4F59-897B-FD04DF6BDA43}" sibTransId="{59984DA4-2372-4E4E-8F9E-7ECD2D93D1F1}"/>
    <dgm:cxn modelId="{230985D9-AE8E-4754-BEEE-42588F8A9686}" srcId="{C23A60D8-BF23-45CA-B78D-031E8E81FA30}" destId="{08BBC7AE-39CB-4AB9-B25E-06B716122E8A}" srcOrd="3" destOrd="0" parTransId="{D20D3E9F-BBDA-4770-83B1-0B032517E94C}" sibTransId="{20388C87-96AA-460D-8B36-843ADFF644CA}"/>
    <dgm:cxn modelId="{C9172489-1479-4FE6-839A-C3525F664EF7}" type="presOf" srcId="{33DDE70F-7C5C-4FDA-8D1B-8230AA74A25C}" destId="{1380FAA9-1BDF-48C6-8FB8-11A09894D22E}" srcOrd="0" destOrd="0" presId="urn:microsoft.com/office/officeart/2005/8/layout/vList2"/>
    <dgm:cxn modelId="{A5EE80FA-8239-459D-877C-31F98C9DC6F2}" srcId="{C23A60D8-BF23-45CA-B78D-031E8E81FA30}" destId="{39CE5D9C-AFBB-47C8-99CB-63540A6BA7CB}" srcOrd="1" destOrd="0" parTransId="{F803C328-8CF8-45A9-975B-451F9871B83D}" sibTransId="{040DC583-DB12-4B84-89F6-EF1A8F5B9B83}"/>
    <dgm:cxn modelId="{52A7D52F-8CA2-4458-8A6D-DA0DE91112A4}" type="presOf" srcId="{C23A60D8-BF23-45CA-B78D-031E8E81FA30}" destId="{681A031B-F95F-4839-B231-81A6F3FCDB19}" srcOrd="0" destOrd="0" presId="urn:microsoft.com/office/officeart/2005/8/layout/vList2"/>
    <dgm:cxn modelId="{2E10F8B0-82A6-4C8B-86DE-F500C267581F}" type="presOf" srcId="{B88FBCAE-237F-41EA-BDB6-D6F13E90DA8D}" destId="{308D1DC2-475A-47ED-AFD1-6BA19606D5DF}" srcOrd="0" destOrd="0" presId="urn:microsoft.com/office/officeart/2005/8/layout/vList2"/>
    <dgm:cxn modelId="{B7368BDB-4457-45F0-8125-F9B785EE38EA}" type="presOf" srcId="{39CE5D9C-AFBB-47C8-99CB-63540A6BA7CB}" destId="{373D2034-4F4C-4D99-9A86-82EAD195EA63}" srcOrd="0" destOrd="0" presId="urn:microsoft.com/office/officeart/2005/8/layout/vList2"/>
    <dgm:cxn modelId="{461C5F42-0FCD-4F46-8395-942C6082B06E}" type="presOf" srcId="{08BBC7AE-39CB-4AB9-B25E-06B716122E8A}" destId="{82E88626-76DD-480A-B56C-CC7AD4933851}" srcOrd="0" destOrd="0" presId="urn:microsoft.com/office/officeart/2005/8/layout/vList2"/>
    <dgm:cxn modelId="{E85E907B-133E-490B-A356-7508716C63E1}" srcId="{C23A60D8-BF23-45CA-B78D-031E8E81FA30}" destId="{33DDE70F-7C5C-4FDA-8D1B-8230AA74A25C}" srcOrd="0" destOrd="0" parTransId="{97C12906-563D-4AFC-98BF-1408D0DD5FBA}" sibTransId="{BD63C144-0438-446E-AAA8-C89DEC4160A6}"/>
    <dgm:cxn modelId="{DD34E78B-82C1-469E-98CD-82A7497CFBA0}" type="presParOf" srcId="{681A031B-F95F-4839-B231-81A6F3FCDB19}" destId="{1380FAA9-1BDF-48C6-8FB8-11A09894D22E}" srcOrd="0" destOrd="0" presId="urn:microsoft.com/office/officeart/2005/8/layout/vList2"/>
    <dgm:cxn modelId="{5CBE2924-639F-4ECB-9ADC-C97CF1D2B15B}" type="presParOf" srcId="{681A031B-F95F-4839-B231-81A6F3FCDB19}" destId="{B0329406-B9DE-4BE8-B2AC-7ACF45F673DE}" srcOrd="1" destOrd="0" presId="urn:microsoft.com/office/officeart/2005/8/layout/vList2"/>
    <dgm:cxn modelId="{89125D1D-CF21-494D-A9C1-3BE6E25E57B5}" type="presParOf" srcId="{681A031B-F95F-4839-B231-81A6F3FCDB19}" destId="{373D2034-4F4C-4D99-9A86-82EAD195EA63}" srcOrd="2" destOrd="0" presId="urn:microsoft.com/office/officeart/2005/8/layout/vList2"/>
    <dgm:cxn modelId="{31DE1285-F9CA-4568-8B15-458C755878F6}" type="presParOf" srcId="{681A031B-F95F-4839-B231-81A6F3FCDB19}" destId="{386689BD-BA3D-4E40-8C95-478B111F4C99}" srcOrd="3" destOrd="0" presId="urn:microsoft.com/office/officeart/2005/8/layout/vList2"/>
    <dgm:cxn modelId="{54CEA6F0-DA87-4C52-9A23-1A34F41EA262}" type="presParOf" srcId="{681A031B-F95F-4839-B231-81A6F3FCDB19}" destId="{308D1DC2-475A-47ED-AFD1-6BA19606D5DF}" srcOrd="4" destOrd="0" presId="urn:microsoft.com/office/officeart/2005/8/layout/vList2"/>
    <dgm:cxn modelId="{C00B4D94-38E8-43A8-8232-B21FDF703A91}" type="presParOf" srcId="{681A031B-F95F-4839-B231-81A6F3FCDB19}" destId="{3F569E95-480A-464B-9DB0-420948A99969}" srcOrd="5" destOrd="0" presId="urn:microsoft.com/office/officeart/2005/8/layout/vList2"/>
    <dgm:cxn modelId="{D2729EB8-A580-47D9-9741-D73CB62F3200}" type="presParOf" srcId="{681A031B-F95F-4839-B231-81A6F3FCDB19}" destId="{82E88626-76DD-480A-B56C-CC7AD493385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0C5C9BD-7CB1-4FDA-AC0B-41A084844AC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31000045-2A4E-433B-ADC2-597382EF21E4}">
      <dgm:prSet/>
      <dgm:spPr>
        <a:solidFill>
          <a:srgbClr val="00B050"/>
        </a:solidFill>
      </dgm:spPr>
      <dgm:t>
        <a:bodyPr/>
        <a:lstStyle/>
        <a:p>
          <a:pPr rtl="0"/>
          <a:r>
            <a:rPr lang="es-CO" dirty="0" smtClean="0"/>
            <a:t>Habiendo colocado a la víctima atada sobre la leña, Abrahán estuvo listo para el último acto: matar a su hijo y prender fuego a la pila de leña. El patriarca había demostrado ampliamente su fe y obediencia y había satisfecho plenamente los requisitos de su Dios. Jehová no deseaba la muerte de Isaac.  En realidad, no tenía interés en ninguna ofrenda que implicara un sacrificio ceremonial como tal.  </a:t>
          </a:r>
          <a:endParaRPr lang="es-CO" dirty="0"/>
        </a:p>
      </dgm:t>
    </dgm:pt>
    <dgm:pt modelId="{505BEB53-BB15-4439-AD25-A59FB3792EE0}" type="parTrans" cxnId="{3CBF1B42-CA7F-4D14-93A7-A97E4714FEC2}">
      <dgm:prSet/>
      <dgm:spPr/>
      <dgm:t>
        <a:bodyPr/>
        <a:lstStyle/>
        <a:p>
          <a:endParaRPr lang="es-CO"/>
        </a:p>
      </dgm:t>
    </dgm:pt>
    <dgm:pt modelId="{D70ACB80-D13B-44EE-A9E2-CA4A68864CA5}" type="sibTrans" cxnId="{3CBF1B42-CA7F-4D14-93A7-A97E4714FEC2}">
      <dgm:prSet/>
      <dgm:spPr/>
      <dgm:t>
        <a:bodyPr/>
        <a:lstStyle/>
        <a:p>
          <a:endParaRPr lang="es-CO"/>
        </a:p>
      </dgm:t>
    </dgm:pt>
    <dgm:pt modelId="{D693F56B-D93E-4CC1-957C-5790E4582556}">
      <dgm:prSet/>
      <dgm:spPr>
        <a:solidFill>
          <a:srgbClr val="0070C0"/>
        </a:solidFill>
      </dgm:spPr>
      <dgm:t>
        <a:bodyPr/>
        <a:lstStyle/>
        <a:p>
          <a:pPr rtl="0"/>
          <a:r>
            <a:rPr lang="es-CO" dirty="0" smtClean="0"/>
            <a:t>Pero siempre ha deseado la obediencia voluntaria de sus siervos (1Sa.15:22).  En lo que respecta hasta dónde podían ir la voluntad y el propósito de padre e hijo, el sacrificio fue completo.  Dios reconoció la consagración de sus corazones como una ofrenda mucho más aceptable ante su vista, y aceptó su buena disposición.</a:t>
          </a:r>
          <a:endParaRPr lang="es-CO" dirty="0"/>
        </a:p>
      </dgm:t>
    </dgm:pt>
    <dgm:pt modelId="{59A43C7A-81EE-4C6A-9C9D-85D9EF227757}" type="parTrans" cxnId="{749A4828-C659-4A06-A3D8-96E1F406EFC5}">
      <dgm:prSet/>
      <dgm:spPr/>
      <dgm:t>
        <a:bodyPr/>
        <a:lstStyle/>
        <a:p>
          <a:endParaRPr lang="es-CO"/>
        </a:p>
      </dgm:t>
    </dgm:pt>
    <dgm:pt modelId="{A82A6B4F-F206-4555-BF2F-0ADA8AEDC00E}" type="sibTrans" cxnId="{749A4828-C659-4A06-A3D8-96E1F406EFC5}">
      <dgm:prSet/>
      <dgm:spPr/>
      <dgm:t>
        <a:bodyPr/>
        <a:lstStyle/>
        <a:p>
          <a:endParaRPr lang="es-CO"/>
        </a:p>
      </dgm:t>
    </dgm:pt>
    <dgm:pt modelId="{34A41962-D5E0-4AD0-B5DB-28611177B8AF}" type="pres">
      <dgm:prSet presAssocID="{10C5C9BD-7CB1-4FDA-AC0B-41A084844AC0}" presName="linear" presStyleCnt="0">
        <dgm:presLayoutVars>
          <dgm:animLvl val="lvl"/>
          <dgm:resizeHandles val="exact"/>
        </dgm:presLayoutVars>
      </dgm:prSet>
      <dgm:spPr/>
      <dgm:t>
        <a:bodyPr/>
        <a:lstStyle/>
        <a:p>
          <a:endParaRPr lang="es-CO"/>
        </a:p>
      </dgm:t>
    </dgm:pt>
    <dgm:pt modelId="{9577B69F-B7E5-4BF4-A244-4D60689A0B38}" type="pres">
      <dgm:prSet presAssocID="{31000045-2A4E-433B-ADC2-597382EF21E4}" presName="parentText" presStyleLbl="node1" presStyleIdx="0" presStyleCnt="2">
        <dgm:presLayoutVars>
          <dgm:chMax val="0"/>
          <dgm:bulletEnabled val="1"/>
        </dgm:presLayoutVars>
      </dgm:prSet>
      <dgm:spPr/>
      <dgm:t>
        <a:bodyPr/>
        <a:lstStyle/>
        <a:p>
          <a:endParaRPr lang="es-CO"/>
        </a:p>
      </dgm:t>
    </dgm:pt>
    <dgm:pt modelId="{F211847A-EE06-4F4D-BC32-E766AAC8C106}" type="pres">
      <dgm:prSet presAssocID="{D70ACB80-D13B-44EE-A9E2-CA4A68864CA5}" presName="spacer" presStyleCnt="0"/>
      <dgm:spPr/>
    </dgm:pt>
    <dgm:pt modelId="{0559EA21-4E86-41AF-8C28-58CD58A90786}" type="pres">
      <dgm:prSet presAssocID="{D693F56B-D93E-4CC1-957C-5790E4582556}" presName="parentText" presStyleLbl="node1" presStyleIdx="1" presStyleCnt="2">
        <dgm:presLayoutVars>
          <dgm:chMax val="0"/>
          <dgm:bulletEnabled val="1"/>
        </dgm:presLayoutVars>
      </dgm:prSet>
      <dgm:spPr/>
      <dgm:t>
        <a:bodyPr/>
        <a:lstStyle/>
        <a:p>
          <a:endParaRPr lang="es-CO"/>
        </a:p>
      </dgm:t>
    </dgm:pt>
  </dgm:ptLst>
  <dgm:cxnLst>
    <dgm:cxn modelId="{3CBF1B42-CA7F-4D14-93A7-A97E4714FEC2}" srcId="{10C5C9BD-7CB1-4FDA-AC0B-41A084844AC0}" destId="{31000045-2A4E-433B-ADC2-597382EF21E4}" srcOrd="0" destOrd="0" parTransId="{505BEB53-BB15-4439-AD25-A59FB3792EE0}" sibTransId="{D70ACB80-D13B-44EE-A9E2-CA4A68864CA5}"/>
    <dgm:cxn modelId="{55A44CAC-AA6E-45DC-8697-BF856F1F5681}" type="presOf" srcId="{31000045-2A4E-433B-ADC2-597382EF21E4}" destId="{9577B69F-B7E5-4BF4-A244-4D60689A0B38}" srcOrd="0" destOrd="0" presId="urn:microsoft.com/office/officeart/2005/8/layout/vList2"/>
    <dgm:cxn modelId="{775956AD-B83D-4E92-BFBD-D6AA27DC8B9E}" type="presOf" srcId="{D693F56B-D93E-4CC1-957C-5790E4582556}" destId="{0559EA21-4E86-41AF-8C28-58CD58A90786}" srcOrd="0" destOrd="0" presId="urn:microsoft.com/office/officeart/2005/8/layout/vList2"/>
    <dgm:cxn modelId="{63B670A2-D8A4-424C-BD8A-8455C9D3458A}" type="presOf" srcId="{10C5C9BD-7CB1-4FDA-AC0B-41A084844AC0}" destId="{34A41962-D5E0-4AD0-B5DB-28611177B8AF}" srcOrd="0" destOrd="0" presId="urn:microsoft.com/office/officeart/2005/8/layout/vList2"/>
    <dgm:cxn modelId="{749A4828-C659-4A06-A3D8-96E1F406EFC5}" srcId="{10C5C9BD-7CB1-4FDA-AC0B-41A084844AC0}" destId="{D693F56B-D93E-4CC1-957C-5790E4582556}" srcOrd="1" destOrd="0" parTransId="{59A43C7A-81EE-4C6A-9C9D-85D9EF227757}" sibTransId="{A82A6B4F-F206-4555-BF2F-0ADA8AEDC00E}"/>
    <dgm:cxn modelId="{DEB8ABA6-E484-4E36-ADAD-44B2374D2E29}" type="presParOf" srcId="{34A41962-D5E0-4AD0-B5DB-28611177B8AF}" destId="{9577B69F-B7E5-4BF4-A244-4D60689A0B38}" srcOrd="0" destOrd="0" presId="urn:microsoft.com/office/officeart/2005/8/layout/vList2"/>
    <dgm:cxn modelId="{4E8B1EA7-883F-4AB9-95DD-E2E635B53E4B}" type="presParOf" srcId="{34A41962-D5E0-4AD0-B5DB-28611177B8AF}" destId="{F211847A-EE06-4F4D-BC32-E766AAC8C106}" srcOrd="1" destOrd="0" presId="urn:microsoft.com/office/officeart/2005/8/layout/vList2"/>
    <dgm:cxn modelId="{6B1F5912-E504-484B-958B-B4D204ECC6FF}" type="presParOf" srcId="{34A41962-D5E0-4AD0-B5DB-28611177B8AF}" destId="{0559EA21-4E86-41AF-8C28-58CD58A9078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B1679A6-C21C-4F5C-818A-A2F12134B6B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E657635A-FFE0-4D96-8922-6C966DD26E73}">
      <dgm:prSet custT="1"/>
      <dgm:spPr>
        <a:solidFill>
          <a:srgbClr val="002060"/>
        </a:solidFill>
      </dgm:spPr>
      <dgm:t>
        <a:bodyPr/>
        <a:lstStyle/>
        <a:p>
          <a:pPr algn="ctr" rtl="0"/>
          <a:r>
            <a:rPr lang="es-CO" sz="2800" dirty="0" smtClean="0"/>
            <a:t>El señor dice en Mateo 7.20,21.  «</a:t>
          </a:r>
          <a:r>
            <a:rPr lang="es-CO" sz="2800" b="1" dirty="0" smtClean="0"/>
            <a:t>Así por sus frutos los conoceréis.</a:t>
          </a:r>
          <a:endParaRPr lang="es-CO" sz="2800" dirty="0"/>
        </a:p>
      </dgm:t>
    </dgm:pt>
    <dgm:pt modelId="{C24EE159-C6D6-437A-A283-168EA1740821}" type="parTrans" cxnId="{6995DEA0-2602-4AE6-A9FE-20F884CD58B5}">
      <dgm:prSet/>
      <dgm:spPr/>
      <dgm:t>
        <a:bodyPr/>
        <a:lstStyle/>
        <a:p>
          <a:endParaRPr lang="es-CO"/>
        </a:p>
      </dgm:t>
    </dgm:pt>
    <dgm:pt modelId="{8884D3ED-48DF-4822-B8D7-3CED5C09D1C0}" type="sibTrans" cxnId="{6995DEA0-2602-4AE6-A9FE-20F884CD58B5}">
      <dgm:prSet/>
      <dgm:spPr/>
      <dgm:t>
        <a:bodyPr/>
        <a:lstStyle/>
        <a:p>
          <a:endParaRPr lang="es-CO"/>
        </a:p>
      </dgm:t>
    </dgm:pt>
    <dgm:pt modelId="{F30BDCD1-36DA-454B-A2CC-B19B9503150B}">
      <dgm:prSet custT="1"/>
      <dgm:spPr>
        <a:solidFill>
          <a:srgbClr val="FF0000"/>
        </a:solidFill>
      </dgm:spPr>
      <dgm:t>
        <a:bodyPr/>
        <a:lstStyle/>
        <a:p>
          <a:pPr algn="ctr" rtl="0"/>
          <a:r>
            <a:rPr lang="es-CO" sz="2400" b="0" dirty="0" smtClean="0"/>
            <a:t>21 No todo el que me dice: Señor, Señor, entrará en el reino de los cielos, sino el que hace la voluntad de mi Padre que está en los cielos». </a:t>
          </a:r>
          <a:endParaRPr lang="es-CO" sz="2400" b="0" dirty="0"/>
        </a:p>
      </dgm:t>
    </dgm:pt>
    <dgm:pt modelId="{4F2C593B-8875-45CC-B603-93033CD42CC9}" type="parTrans" cxnId="{97F6634B-2D5B-4638-8F40-592EE7A7638D}">
      <dgm:prSet/>
      <dgm:spPr/>
      <dgm:t>
        <a:bodyPr/>
        <a:lstStyle/>
        <a:p>
          <a:endParaRPr lang="es-CO"/>
        </a:p>
      </dgm:t>
    </dgm:pt>
    <dgm:pt modelId="{0FD9AB0A-510C-4AF8-A753-4F53A9223AB0}" type="sibTrans" cxnId="{97F6634B-2D5B-4638-8F40-592EE7A7638D}">
      <dgm:prSet/>
      <dgm:spPr/>
      <dgm:t>
        <a:bodyPr/>
        <a:lstStyle/>
        <a:p>
          <a:endParaRPr lang="es-CO"/>
        </a:p>
      </dgm:t>
    </dgm:pt>
    <dgm:pt modelId="{C79455DF-CCAF-4E6F-A76B-F73D041847F4}">
      <dgm:prSet/>
      <dgm:spPr>
        <a:solidFill>
          <a:srgbClr val="002060"/>
        </a:solidFill>
      </dgm:spPr>
      <dgm:t>
        <a:bodyPr/>
        <a:lstStyle/>
        <a:p>
          <a:pPr rtl="0"/>
          <a:r>
            <a:rPr lang="es-CO" dirty="0" smtClean="0"/>
            <a:t>Los que hoy afirman que han «oído la voz de Dios», y por tanto son santos, jactanciosamente se habrían adelantado diciendo: "Señor, Señor, ¿no nos conoces? ¿No hemos profetizado en tu nombre? ¿Y en tu nombre no hemos echado demonios? ¿Y en tu nombre no hemos hecho muchas maravillas?" </a:t>
          </a:r>
          <a:endParaRPr lang="es-CO" dirty="0"/>
        </a:p>
      </dgm:t>
    </dgm:pt>
    <dgm:pt modelId="{7ACF5E8B-5F25-4C27-B15F-746CAD3B8841}" type="parTrans" cxnId="{B3EB75BA-9D59-4238-B06A-E1BA252220AA}">
      <dgm:prSet/>
      <dgm:spPr/>
      <dgm:t>
        <a:bodyPr/>
        <a:lstStyle/>
        <a:p>
          <a:endParaRPr lang="es-CO"/>
        </a:p>
      </dgm:t>
    </dgm:pt>
    <dgm:pt modelId="{812779E3-5BEA-44D2-B4E5-BAC686EC8AF6}" type="sibTrans" cxnId="{B3EB75BA-9D59-4238-B06A-E1BA252220AA}">
      <dgm:prSet/>
      <dgm:spPr/>
      <dgm:t>
        <a:bodyPr/>
        <a:lstStyle/>
        <a:p>
          <a:endParaRPr lang="es-CO"/>
        </a:p>
      </dgm:t>
    </dgm:pt>
    <dgm:pt modelId="{DAC7EC8B-0BEE-4EE3-95A3-C66656E21D3A}" type="pres">
      <dgm:prSet presAssocID="{BB1679A6-C21C-4F5C-818A-A2F12134B6BD}" presName="linear" presStyleCnt="0">
        <dgm:presLayoutVars>
          <dgm:animLvl val="lvl"/>
          <dgm:resizeHandles val="exact"/>
        </dgm:presLayoutVars>
      </dgm:prSet>
      <dgm:spPr/>
    </dgm:pt>
    <dgm:pt modelId="{53C6A212-E202-4531-8000-2A5F1AEE7DE0}" type="pres">
      <dgm:prSet presAssocID="{E657635A-FFE0-4D96-8922-6C966DD26E73}" presName="parentText" presStyleLbl="node1" presStyleIdx="0" presStyleCnt="3">
        <dgm:presLayoutVars>
          <dgm:chMax val="0"/>
          <dgm:bulletEnabled val="1"/>
        </dgm:presLayoutVars>
      </dgm:prSet>
      <dgm:spPr/>
    </dgm:pt>
    <dgm:pt modelId="{6D44C6FD-0841-44D7-8AAB-C27B95C8B006}" type="pres">
      <dgm:prSet presAssocID="{8884D3ED-48DF-4822-B8D7-3CED5C09D1C0}" presName="spacer" presStyleCnt="0"/>
      <dgm:spPr/>
    </dgm:pt>
    <dgm:pt modelId="{285A436B-3336-47A8-8BB3-2B25AA137535}" type="pres">
      <dgm:prSet presAssocID="{F30BDCD1-36DA-454B-A2CC-B19B9503150B}" presName="parentText" presStyleLbl="node1" presStyleIdx="1" presStyleCnt="3">
        <dgm:presLayoutVars>
          <dgm:chMax val="0"/>
          <dgm:bulletEnabled val="1"/>
        </dgm:presLayoutVars>
      </dgm:prSet>
      <dgm:spPr/>
    </dgm:pt>
    <dgm:pt modelId="{BFB01AFE-8AAF-4894-B6F3-6F8249270778}" type="pres">
      <dgm:prSet presAssocID="{0FD9AB0A-510C-4AF8-A753-4F53A9223AB0}" presName="spacer" presStyleCnt="0"/>
      <dgm:spPr/>
    </dgm:pt>
    <dgm:pt modelId="{E0565123-77C8-49D5-832F-7434C9BC5472}" type="pres">
      <dgm:prSet presAssocID="{C79455DF-CCAF-4E6F-A76B-F73D041847F4}" presName="parentText" presStyleLbl="node1" presStyleIdx="2" presStyleCnt="3">
        <dgm:presLayoutVars>
          <dgm:chMax val="0"/>
          <dgm:bulletEnabled val="1"/>
        </dgm:presLayoutVars>
      </dgm:prSet>
      <dgm:spPr/>
    </dgm:pt>
  </dgm:ptLst>
  <dgm:cxnLst>
    <dgm:cxn modelId="{ADB3FFF4-6D44-4109-A40D-1061741C6822}" type="presOf" srcId="{BB1679A6-C21C-4F5C-818A-A2F12134B6BD}" destId="{DAC7EC8B-0BEE-4EE3-95A3-C66656E21D3A}" srcOrd="0" destOrd="0" presId="urn:microsoft.com/office/officeart/2005/8/layout/vList2"/>
    <dgm:cxn modelId="{6995DEA0-2602-4AE6-A9FE-20F884CD58B5}" srcId="{BB1679A6-C21C-4F5C-818A-A2F12134B6BD}" destId="{E657635A-FFE0-4D96-8922-6C966DD26E73}" srcOrd="0" destOrd="0" parTransId="{C24EE159-C6D6-437A-A283-168EA1740821}" sibTransId="{8884D3ED-48DF-4822-B8D7-3CED5C09D1C0}"/>
    <dgm:cxn modelId="{68340A43-B656-4EBB-93FE-B9692052BEA4}" type="presOf" srcId="{C79455DF-CCAF-4E6F-A76B-F73D041847F4}" destId="{E0565123-77C8-49D5-832F-7434C9BC5472}" srcOrd="0" destOrd="0" presId="urn:microsoft.com/office/officeart/2005/8/layout/vList2"/>
    <dgm:cxn modelId="{B3EB75BA-9D59-4238-B06A-E1BA252220AA}" srcId="{BB1679A6-C21C-4F5C-818A-A2F12134B6BD}" destId="{C79455DF-CCAF-4E6F-A76B-F73D041847F4}" srcOrd="2" destOrd="0" parTransId="{7ACF5E8B-5F25-4C27-B15F-746CAD3B8841}" sibTransId="{812779E3-5BEA-44D2-B4E5-BAC686EC8AF6}"/>
    <dgm:cxn modelId="{3FE52287-2519-4076-B5B9-6213D6C38757}" type="presOf" srcId="{E657635A-FFE0-4D96-8922-6C966DD26E73}" destId="{53C6A212-E202-4531-8000-2A5F1AEE7DE0}" srcOrd="0" destOrd="0" presId="urn:microsoft.com/office/officeart/2005/8/layout/vList2"/>
    <dgm:cxn modelId="{97F6634B-2D5B-4638-8F40-592EE7A7638D}" srcId="{BB1679A6-C21C-4F5C-818A-A2F12134B6BD}" destId="{F30BDCD1-36DA-454B-A2CC-B19B9503150B}" srcOrd="1" destOrd="0" parTransId="{4F2C593B-8875-45CC-B603-93033CD42CC9}" sibTransId="{0FD9AB0A-510C-4AF8-A753-4F53A9223AB0}"/>
    <dgm:cxn modelId="{A6733499-8EF9-4D80-8D8D-CFAD70EE8C41}" type="presOf" srcId="{F30BDCD1-36DA-454B-A2CC-B19B9503150B}" destId="{285A436B-3336-47A8-8BB3-2B25AA137535}" srcOrd="0" destOrd="0" presId="urn:microsoft.com/office/officeart/2005/8/layout/vList2"/>
    <dgm:cxn modelId="{390CA5F3-5501-4E2B-BA25-AC1DC4548E0B}" type="presParOf" srcId="{DAC7EC8B-0BEE-4EE3-95A3-C66656E21D3A}" destId="{53C6A212-E202-4531-8000-2A5F1AEE7DE0}" srcOrd="0" destOrd="0" presId="urn:microsoft.com/office/officeart/2005/8/layout/vList2"/>
    <dgm:cxn modelId="{5F206EC9-1505-43CE-B6DE-05C2A432E058}" type="presParOf" srcId="{DAC7EC8B-0BEE-4EE3-95A3-C66656E21D3A}" destId="{6D44C6FD-0841-44D7-8AAB-C27B95C8B006}" srcOrd="1" destOrd="0" presId="urn:microsoft.com/office/officeart/2005/8/layout/vList2"/>
    <dgm:cxn modelId="{5508675C-3952-4632-956F-843B591727E4}" type="presParOf" srcId="{DAC7EC8B-0BEE-4EE3-95A3-C66656E21D3A}" destId="{285A436B-3336-47A8-8BB3-2B25AA137535}" srcOrd="2" destOrd="0" presId="urn:microsoft.com/office/officeart/2005/8/layout/vList2"/>
    <dgm:cxn modelId="{2DB04E36-9A25-4BF6-892C-9C3F663CF5BF}" type="presParOf" srcId="{DAC7EC8B-0BEE-4EE3-95A3-C66656E21D3A}" destId="{BFB01AFE-8AAF-4894-B6F3-6F8249270778}" srcOrd="3" destOrd="0" presId="urn:microsoft.com/office/officeart/2005/8/layout/vList2"/>
    <dgm:cxn modelId="{DAAC6C54-0C62-4CCE-98E1-08343BF35273}" type="presParOf" srcId="{DAC7EC8B-0BEE-4EE3-95A3-C66656E21D3A}" destId="{E0565123-77C8-49D5-832F-7434C9BC5472}"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C3244B-EEA2-4D52-839A-8B26C5C87A2D}">
      <dsp:nvSpPr>
        <dsp:cNvPr id="0" name=""/>
        <dsp:cNvSpPr/>
      </dsp:nvSpPr>
      <dsp:spPr>
        <a:xfrm>
          <a:off x="0" y="260779"/>
          <a:ext cx="8712967" cy="14157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kern="1200" dirty="0" smtClean="0"/>
            <a:t>Dios habla directamente a Israel.  En esta sección, el salmista trata principalmente acerca del deber que el ser humano tiene para con Dios. El Dios que ha protegido a su pueblo tiene el derecho de afirmar los principios del verdadero culto, sobre los cuales ha establecido su gobierno.</a:t>
          </a:r>
          <a:endParaRPr lang="es-CO" sz="2200" kern="1200" dirty="0"/>
        </a:p>
      </dsp:txBody>
      <dsp:txXfrm>
        <a:off x="69109" y="329888"/>
        <a:ext cx="8574749" cy="1277482"/>
      </dsp:txXfrm>
    </dsp:sp>
    <dsp:sp modelId="{4E3F1CCB-9E0A-48B8-8409-B3C8B8609969}">
      <dsp:nvSpPr>
        <dsp:cNvPr id="0" name=""/>
        <dsp:cNvSpPr/>
      </dsp:nvSpPr>
      <dsp:spPr>
        <a:xfrm>
          <a:off x="0" y="1739839"/>
          <a:ext cx="8712967" cy="14157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kern="1200" dirty="0" smtClean="0"/>
            <a:t>De la misma forma, Dios nos amonesta a cada uno de nosotros hoy, que formamos parte del Israel espiritual, para que nuestras vidas sean regidas conforme a las normas establecidas por Él en su Santa Palabra.</a:t>
          </a:r>
          <a:endParaRPr lang="es-CO" sz="2200" kern="1200" dirty="0"/>
        </a:p>
      </dsp:txBody>
      <dsp:txXfrm>
        <a:off x="69109" y="1808948"/>
        <a:ext cx="8574749" cy="12774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A2C7D4-AFF7-46D1-908E-E64830211394}">
      <dsp:nvSpPr>
        <dsp:cNvPr id="0" name=""/>
        <dsp:cNvSpPr/>
      </dsp:nvSpPr>
      <dsp:spPr>
        <a:xfrm>
          <a:off x="0" y="132721"/>
          <a:ext cx="8352928" cy="2843100"/>
        </a:xfrm>
        <a:prstGeom prst="roundRect">
          <a:avLst/>
        </a:prstGeom>
        <a:blipFill rotWithShape="0">
          <a:blip xmlns:r="http://schemas.openxmlformats.org/officeDocument/2006/relationships" r:embed="rId1"/>
          <a:tile tx="0" ty="0" sx="100000" sy="100000" flip="none" algn="tl"/>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s-CO" sz="2700" kern="1200" dirty="0" smtClean="0">
              <a:solidFill>
                <a:srgbClr val="002060"/>
              </a:solidFill>
            </a:rPr>
            <a:t>La Biblia registra que estos doce hombres que pertenecían a la población más pobre e iletrada de Israel (Hech.4:13),  después de que fueron investidos de poder el día de Pentecostés (Hech.2:1,2), cumplieron el cometido de predicar el Evangelio por todo el mundo (Mat.28:19), hasta el día de hoy, lo cual es una demostración del poder de Dios ,lea (Zac.4:6).</a:t>
          </a:r>
          <a:endParaRPr lang="es-CO" sz="2700" kern="1200" dirty="0">
            <a:solidFill>
              <a:srgbClr val="002060"/>
            </a:solidFill>
          </a:endParaRPr>
        </a:p>
      </dsp:txBody>
      <dsp:txXfrm>
        <a:off x="138789" y="271510"/>
        <a:ext cx="8075350" cy="25655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2FAC5C-8A91-44D9-A195-A99DF95197FC}">
      <dsp:nvSpPr>
        <dsp:cNvPr id="0" name=""/>
        <dsp:cNvSpPr/>
      </dsp:nvSpPr>
      <dsp:spPr>
        <a:xfrm>
          <a:off x="15844" y="186"/>
          <a:ext cx="7770890" cy="3108356"/>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16510" rIns="0" bIns="16510" numCol="1" spcCol="1270" anchor="ctr" anchorCtr="0">
          <a:noAutofit/>
        </a:bodyPr>
        <a:lstStyle/>
        <a:p>
          <a:pPr lvl="0" algn="ctr" defTabSz="1155700" rtl="0">
            <a:lnSpc>
              <a:spcPct val="90000"/>
            </a:lnSpc>
            <a:spcBef>
              <a:spcPct val="0"/>
            </a:spcBef>
            <a:spcAft>
              <a:spcPct val="35000"/>
            </a:spcAft>
          </a:pPr>
          <a:r>
            <a:rPr lang="es-CO" sz="2600" kern="1200" dirty="0" smtClean="0"/>
            <a:t>Los que prestan atención al sabio consejo de Dios y obedecen los preceptos de la sabiduría, quedan en paz en un mundo de infortunio.  Sentirán compasión por los que sufren, y además no temerán por sí mismos, pues aguardan con confianza la salvación prometida por Dios (Sal. 16:9). </a:t>
          </a:r>
          <a:endParaRPr lang="es-CO" sz="2600" kern="1200" dirty="0"/>
        </a:p>
      </dsp:txBody>
      <dsp:txXfrm>
        <a:off x="1570022" y="186"/>
        <a:ext cx="4662534" cy="31083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B6BCA3-46EB-4D7C-83DB-B01BAFD2E9EF}">
      <dsp:nvSpPr>
        <dsp:cNvPr id="0" name=""/>
        <dsp:cNvSpPr/>
      </dsp:nvSpPr>
      <dsp:spPr>
        <a:xfrm>
          <a:off x="0" y="100937"/>
          <a:ext cx="8505353" cy="32760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Escuchen esta exhortación de Pablo a los hombres que están empeñados en la obra solemne de dar el último mensaje al mundo: "</a:t>
          </a:r>
          <a:r>
            <a:rPr lang="es-CO" sz="2000" b="1" u="sng" kern="1200" dirty="0" smtClean="0"/>
            <a:t>Que prediques la Palabra</a:t>
          </a:r>
          <a:r>
            <a:rPr lang="es-CO" sz="2000" kern="1200" dirty="0" smtClean="0"/>
            <a:t>" (2 Tim. 4: 2). No escuchemos ni la ciencia de la frenología, ni el producto de las especulaciones humanas, sino las palabras de la inspiración dirigidas a Timoteo: "</a:t>
          </a:r>
          <a:r>
            <a:rPr lang="es-CO" sz="2000" b="1" kern="1200" dirty="0" smtClean="0"/>
            <a:t>T e encarezco delante de Dios y del Señor Jesucristo, que juzgará a los vivos y a los muertos en su manifestación y en su reino, que prediques la Palabra; que instes a tiempo y fuera de tiempo; redarguye, reprende, </a:t>
          </a:r>
          <a:r>
            <a:rPr lang="es-CO" sz="2000" b="1" u="sng" kern="1200" dirty="0" smtClean="0"/>
            <a:t>EXHORTA</a:t>
          </a:r>
          <a:r>
            <a:rPr lang="es-CO" sz="2000" b="1" kern="1200" dirty="0" smtClean="0"/>
            <a:t> con toda paciencia y doctrina. Porque vendrá tiempo cuando no sufrirán la sana doctrina, sino que teniendo comezón de oír, se amontonarán maestros conforme a sus propias concupiscencias, y apartarán de la verdad el oído y se volverán a las fábulas</a:t>
          </a:r>
          <a:r>
            <a:rPr lang="es-CO" sz="2000" kern="1200" dirty="0" smtClean="0"/>
            <a:t>" (2 Tim. 4: 1-4). </a:t>
          </a:r>
          <a:endParaRPr lang="es-CO" sz="2000" kern="1200" dirty="0"/>
        </a:p>
      </dsp:txBody>
      <dsp:txXfrm>
        <a:off x="159921" y="260858"/>
        <a:ext cx="8185511" cy="29561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9BEEC3-8DF7-46F3-835E-1BA02AF6FDD7}">
      <dsp:nvSpPr>
        <dsp:cNvPr id="0" name=""/>
        <dsp:cNvSpPr/>
      </dsp:nvSpPr>
      <dsp:spPr>
        <a:xfrm>
          <a:off x="0" y="29826"/>
          <a:ext cx="9144000" cy="109716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kern="1200" dirty="0" smtClean="0"/>
            <a:t>La figura es la del centinela militar apostado en la torre de vigía, cuyo trabajo es advertir a la gente de peligros que se avecinan. </a:t>
          </a:r>
          <a:endParaRPr lang="es-CO" sz="2200" kern="1200" dirty="0"/>
        </a:p>
      </dsp:txBody>
      <dsp:txXfrm>
        <a:off x="53559" y="83385"/>
        <a:ext cx="9036882" cy="990049"/>
      </dsp:txXfrm>
    </dsp:sp>
    <dsp:sp modelId="{7F509462-28B2-4A31-B8B8-35D83B64F155}">
      <dsp:nvSpPr>
        <dsp:cNvPr id="0" name=""/>
        <dsp:cNvSpPr/>
      </dsp:nvSpPr>
      <dsp:spPr>
        <a:xfrm>
          <a:off x="0" y="1190353"/>
          <a:ext cx="9144000" cy="109716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kern="1200" dirty="0" smtClean="0"/>
            <a:t>La palabra describe la característica especial de la obra de Ezequiel, (como lo debe ser la de cada uno de los que han «oído la voz de Dios hoy». El profeta debía vigilar personalmente por las almas. </a:t>
          </a:r>
          <a:endParaRPr lang="es-CO" sz="2200" kern="1200" dirty="0"/>
        </a:p>
      </dsp:txBody>
      <dsp:txXfrm>
        <a:off x="53559" y="1243912"/>
        <a:ext cx="9036882" cy="990049"/>
      </dsp:txXfrm>
    </dsp:sp>
    <dsp:sp modelId="{8A642AA1-8FE4-4832-8708-7FA73E71A634}">
      <dsp:nvSpPr>
        <dsp:cNvPr id="0" name=""/>
        <dsp:cNvSpPr/>
      </dsp:nvSpPr>
      <dsp:spPr>
        <a:xfrm>
          <a:off x="0" y="2350881"/>
          <a:ext cx="9144000" cy="109716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kern="1200" dirty="0" smtClean="0"/>
            <a:t>Si desea más información lea (2Sam.18:24-27; 2Rey.9:17-20). </a:t>
          </a:r>
          <a:endParaRPr lang="es-CO" sz="2200" kern="1200" dirty="0"/>
        </a:p>
      </dsp:txBody>
      <dsp:txXfrm>
        <a:off x="53559" y="2404440"/>
        <a:ext cx="9036882" cy="99004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167AA3-32DB-42AF-B28C-C0E27FE4F3F2}">
      <dsp:nvSpPr>
        <dsp:cNvPr id="0" name=""/>
        <dsp:cNvSpPr/>
      </dsp:nvSpPr>
      <dsp:spPr>
        <a:xfrm>
          <a:off x="0" y="1062"/>
          <a:ext cx="8784976" cy="1423523"/>
        </a:xfrm>
        <a:prstGeom prst="round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Se nos insta a tomar en serio esta palabra en (Mar.4:24), a recibirla con humildad en  (Juan1:21) y con fe en (Heb.4:2), porque es el medio para obtener vida eterna. </a:t>
          </a:r>
          <a:endParaRPr lang="es-CO" sz="2400" kern="1200" dirty="0"/>
        </a:p>
      </dsp:txBody>
      <dsp:txXfrm>
        <a:off x="69491" y="70553"/>
        <a:ext cx="8645994" cy="1284541"/>
      </dsp:txXfrm>
    </dsp:sp>
    <dsp:sp modelId="{28F044D7-F0F3-4E71-9E3C-18ACE121810D}">
      <dsp:nvSpPr>
        <dsp:cNvPr id="0" name=""/>
        <dsp:cNvSpPr/>
      </dsp:nvSpPr>
      <dsp:spPr>
        <a:xfrm>
          <a:off x="0" y="1437735"/>
          <a:ext cx="8784976" cy="1423523"/>
        </a:xfrm>
        <a:prstGeom prst="round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Todo impulso noble que surge en el alma, ya sea de cristianos o de paganos, deriva de esa Fuente.  Para que haya una verdadera recepción de la verdad, es necesaria la influencia del Espíritu Santo según (1Cor.2:12-15).  La palabra escrita o hablada, como la semilla que cae en tierra poco fértil, no tiene poder para cambiar la vida a menos que esté acompañada por la Palabra viviente. </a:t>
          </a:r>
          <a:endParaRPr lang="es-CO" sz="2000" kern="1200" dirty="0"/>
        </a:p>
      </dsp:txBody>
      <dsp:txXfrm>
        <a:off x="69491" y="1507226"/>
        <a:ext cx="8645994" cy="128454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350557-E52E-4FB1-B2E3-A90C31D60A3F}">
      <dsp:nvSpPr>
        <dsp:cNvPr id="0" name=""/>
        <dsp:cNvSpPr/>
      </dsp:nvSpPr>
      <dsp:spPr>
        <a:xfrm>
          <a:off x="0" y="93"/>
          <a:ext cx="8496944" cy="1733852"/>
        </a:xfrm>
        <a:prstGeom prst="round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kern="1200" dirty="0" smtClean="0"/>
            <a:t>Ni Esteban ni Ananías pensaban que por ser cristianos tenían que abandonar al Dios de sus padres. Aparentemente los cristianos de origen judío no pensaban abandonar el judaísmo; de hecho se consideraban los más piadosos de todos los hermanos. Anhelaban ardientemente, como Pablo, que sus ciegos connacionales vieran a Jesús de Nazaret como el Mesías.</a:t>
          </a:r>
          <a:endParaRPr lang="es-CO" sz="2000" kern="1200" dirty="0"/>
        </a:p>
      </dsp:txBody>
      <dsp:txXfrm>
        <a:off x="84640" y="84733"/>
        <a:ext cx="8327664" cy="1564572"/>
      </dsp:txXfrm>
    </dsp:sp>
    <dsp:sp modelId="{6A413AB3-D212-4183-A67B-75C4A4232BCA}">
      <dsp:nvSpPr>
        <dsp:cNvPr id="0" name=""/>
        <dsp:cNvSpPr/>
      </dsp:nvSpPr>
      <dsp:spPr>
        <a:xfrm>
          <a:off x="0" y="1744802"/>
          <a:ext cx="8496944" cy="11996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Como a Esteban, Ananías o Pablo, Dios «Te ha escogido», O “te ha señalado” para que Conozcas su voluntad y la comuniques a otros.</a:t>
          </a:r>
          <a:endParaRPr lang="es-CO" sz="2400" kern="1200" dirty="0"/>
        </a:p>
      </dsp:txBody>
      <dsp:txXfrm>
        <a:off x="58560" y="1803362"/>
        <a:ext cx="8379824" cy="1082495"/>
      </dsp:txXfrm>
    </dsp:sp>
    <dsp:sp modelId="{CA19D4C5-7A42-4130-BD74-298345AD0FF0}">
      <dsp:nvSpPr>
        <dsp:cNvPr id="0" name=""/>
        <dsp:cNvSpPr/>
      </dsp:nvSpPr>
      <dsp:spPr>
        <a:xfrm>
          <a:off x="0" y="2955274"/>
          <a:ext cx="8496944" cy="1199615"/>
        </a:xfrm>
        <a:prstGeom prst="round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Pablo reconoce que todo el tiempo había sido ignorante de la voluntad de Dios antes de su conversión. Como fariseo había pensado que la conocía bien y que la cumplía fielmente (Hech.23:1 y 24:14). </a:t>
          </a:r>
          <a:endParaRPr lang="es-CO" sz="2000" kern="1200" dirty="0"/>
        </a:p>
      </dsp:txBody>
      <dsp:txXfrm>
        <a:off x="58560" y="3013834"/>
        <a:ext cx="8379824" cy="108249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80FAA9-1BDF-48C6-8FB8-11A09894D22E}">
      <dsp:nvSpPr>
        <dsp:cNvPr id="0" name=""/>
        <dsp:cNvSpPr/>
      </dsp:nvSpPr>
      <dsp:spPr>
        <a:xfrm>
          <a:off x="0" y="15176"/>
          <a:ext cx="8424936" cy="899944"/>
        </a:xfrm>
        <a:prstGeom prst="roundRect">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Esto implica que la persona “continúa venciendo”, (constantemente).</a:t>
          </a:r>
          <a:endParaRPr lang="es-CO" sz="2400" kern="1200" dirty="0"/>
        </a:p>
      </dsp:txBody>
      <dsp:txXfrm>
        <a:off x="43932" y="59108"/>
        <a:ext cx="8337072" cy="812080"/>
      </dsp:txXfrm>
    </dsp:sp>
    <dsp:sp modelId="{373D2034-4F4C-4D99-9A86-82EAD195EA63}">
      <dsp:nvSpPr>
        <dsp:cNvPr id="0" name=""/>
        <dsp:cNvSpPr/>
      </dsp:nvSpPr>
      <dsp:spPr>
        <a:xfrm>
          <a:off x="0" y="966961"/>
          <a:ext cx="8424936" cy="899944"/>
        </a:xfrm>
        <a:prstGeom prst="round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s-CO" sz="1800" kern="1200" dirty="0" smtClean="0"/>
            <a:t>La victoria es un tema que se repite en el Apocalipsis.  Las promesas del Apocalipsis han sido especialmente preciosas para los perseguidos hijos de Dios de todos los siglos. </a:t>
          </a:r>
          <a:endParaRPr lang="es-CO" sz="1800" kern="1200" dirty="0"/>
        </a:p>
      </dsp:txBody>
      <dsp:txXfrm>
        <a:off x="43932" y="1010893"/>
        <a:ext cx="8337072" cy="812080"/>
      </dsp:txXfrm>
    </dsp:sp>
    <dsp:sp modelId="{308D1DC2-475A-47ED-AFD1-6BA19606D5DF}">
      <dsp:nvSpPr>
        <dsp:cNvPr id="0" name=""/>
        <dsp:cNvSpPr/>
      </dsp:nvSpPr>
      <dsp:spPr>
        <a:xfrm>
          <a:off x="0" y="1918746"/>
          <a:ext cx="8424936" cy="899944"/>
        </a:xfrm>
        <a:prstGeom prst="roundRect">
          <a:avLst/>
        </a:prstGeom>
        <a:solidFill>
          <a:srgbClr val="C0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s-CO" sz="1800" kern="1200" dirty="0" smtClean="0"/>
            <a:t>Sin embargo el contexto (Apoc. 2:2-6) sugiere que esta victoria es en un sentido especial el triunfo sobre los falsos apóstoles y maestros que habían estado tentando a los creyentes a comer del árbol del conocimiento humano (hasta el día de hoy).</a:t>
          </a:r>
          <a:endParaRPr lang="es-CO" sz="1800" kern="1200" dirty="0"/>
        </a:p>
      </dsp:txBody>
      <dsp:txXfrm>
        <a:off x="43932" y="1962678"/>
        <a:ext cx="8337072" cy="812080"/>
      </dsp:txXfrm>
    </dsp:sp>
    <dsp:sp modelId="{82E88626-76DD-480A-B56C-CC7AD4933851}">
      <dsp:nvSpPr>
        <dsp:cNvPr id="0" name=""/>
        <dsp:cNvSpPr/>
      </dsp:nvSpPr>
      <dsp:spPr>
        <a:xfrm>
          <a:off x="0" y="2870530"/>
          <a:ext cx="8424936" cy="899944"/>
        </a:xfrm>
        <a:prstGeom prst="roundRect">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s-CO" sz="1800" kern="1200" dirty="0" smtClean="0"/>
            <a:t>¡Cuán apropiado es que la recompensa por la victoria sea el acceso al árbol de la vida! </a:t>
          </a:r>
          <a:endParaRPr lang="es-CO" sz="1800" kern="1200" dirty="0"/>
        </a:p>
      </dsp:txBody>
      <dsp:txXfrm>
        <a:off x="43932" y="2914462"/>
        <a:ext cx="8337072" cy="81208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77B69F-B7E5-4BF4-A244-4D60689A0B38}">
      <dsp:nvSpPr>
        <dsp:cNvPr id="0" name=""/>
        <dsp:cNvSpPr/>
      </dsp:nvSpPr>
      <dsp:spPr>
        <a:xfrm>
          <a:off x="0" y="199937"/>
          <a:ext cx="8424936" cy="1511640"/>
        </a:xfrm>
        <a:prstGeom prst="roundRect">
          <a:avLst/>
        </a:prstGeom>
        <a:solidFill>
          <a:srgbClr val="00B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kern="1200" dirty="0" smtClean="0"/>
            <a:t>Habiendo colocado a la víctima atada sobre la leña, Abrahán estuvo listo para el último acto: matar a su hijo y prender fuego a la pila de leña. El patriarca había demostrado ampliamente su fe y obediencia y había satisfecho plenamente los requisitos de su Dios. Jehová no deseaba la muerte de Isaac.  En realidad, no tenía interés en ninguna ofrenda que implicara un sacrificio ceremonial como tal.  </a:t>
          </a:r>
          <a:endParaRPr lang="es-CO" sz="1900" kern="1200" dirty="0"/>
        </a:p>
      </dsp:txBody>
      <dsp:txXfrm>
        <a:off x="73792" y="273729"/>
        <a:ext cx="8277352" cy="1364056"/>
      </dsp:txXfrm>
    </dsp:sp>
    <dsp:sp modelId="{0559EA21-4E86-41AF-8C28-58CD58A90786}">
      <dsp:nvSpPr>
        <dsp:cNvPr id="0" name=""/>
        <dsp:cNvSpPr/>
      </dsp:nvSpPr>
      <dsp:spPr>
        <a:xfrm>
          <a:off x="0" y="1766297"/>
          <a:ext cx="8424936" cy="1511640"/>
        </a:xfrm>
        <a:prstGeom prst="roundRect">
          <a:avLst/>
        </a:prstGeom>
        <a:solidFill>
          <a:srgbClr val="0070C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kern="1200" dirty="0" smtClean="0"/>
            <a:t>Pero siempre ha deseado la obediencia voluntaria de sus siervos (1Sa.15:22).  En lo que respecta hasta dónde podían ir la voluntad y el propósito de padre e hijo, el sacrificio fue completo.  Dios reconoció la consagración de sus corazones como una ofrenda mucho más aceptable ante su vista, y aceptó su buena disposición.</a:t>
          </a:r>
          <a:endParaRPr lang="es-CO" sz="1900" kern="1200" dirty="0"/>
        </a:p>
      </dsp:txBody>
      <dsp:txXfrm>
        <a:off x="73792" y="1840089"/>
        <a:ext cx="8277352" cy="136405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6A212-E202-4531-8000-2A5F1AEE7DE0}">
      <dsp:nvSpPr>
        <dsp:cNvPr id="0" name=""/>
        <dsp:cNvSpPr/>
      </dsp:nvSpPr>
      <dsp:spPr>
        <a:xfrm>
          <a:off x="0" y="16635"/>
          <a:ext cx="8500788" cy="1214313"/>
        </a:xfrm>
        <a:prstGeom prst="round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El señor dice en Mateo 7.20,21.  «</a:t>
          </a:r>
          <a:r>
            <a:rPr lang="es-CO" sz="2800" b="1" kern="1200" dirty="0" smtClean="0"/>
            <a:t>Así por sus frutos los conoceréis.</a:t>
          </a:r>
          <a:endParaRPr lang="es-CO" sz="2800" kern="1200" dirty="0"/>
        </a:p>
      </dsp:txBody>
      <dsp:txXfrm>
        <a:off x="59278" y="75913"/>
        <a:ext cx="8382232" cy="1095757"/>
      </dsp:txXfrm>
    </dsp:sp>
    <dsp:sp modelId="{285A436B-3336-47A8-8BB3-2B25AA137535}">
      <dsp:nvSpPr>
        <dsp:cNvPr id="0" name=""/>
        <dsp:cNvSpPr/>
      </dsp:nvSpPr>
      <dsp:spPr>
        <a:xfrm>
          <a:off x="0" y="1285669"/>
          <a:ext cx="8500788" cy="1214313"/>
        </a:xfrm>
        <a:prstGeom prst="roundRect">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b="0" kern="1200" dirty="0" smtClean="0"/>
            <a:t>21 No todo el que me dice: Señor, Señor, entrará en el reino de los cielos, sino el que hace la voluntad de mi Padre que está en los cielos». </a:t>
          </a:r>
          <a:endParaRPr lang="es-CO" sz="2400" b="0" kern="1200" dirty="0"/>
        </a:p>
      </dsp:txBody>
      <dsp:txXfrm>
        <a:off x="59278" y="1344947"/>
        <a:ext cx="8382232" cy="1095757"/>
      </dsp:txXfrm>
    </dsp:sp>
    <dsp:sp modelId="{E0565123-77C8-49D5-832F-7434C9BC5472}">
      <dsp:nvSpPr>
        <dsp:cNvPr id="0" name=""/>
        <dsp:cNvSpPr/>
      </dsp:nvSpPr>
      <dsp:spPr>
        <a:xfrm>
          <a:off x="0" y="2554702"/>
          <a:ext cx="8500788" cy="1214313"/>
        </a:xfrm>
        <a:prstGeom prst="round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kern="1200" dirty="0" smtClean="0"/>
            <a:t>Los que hoy afirman que han «oído la voz de Dios», y por tanto son santos, jactanciosamente se habrían adelantado diciendo: "Señor, Señor, ¿no nos conoces? ¿No hemos profetizado en tu nombre? ¿Y en tu nombre no hemos echado demonios? ¿Y en tu nombre no hemos hecho muchas maravillas?" </a:t>
          </a:r>
          <a:endParaRPr lang="es-CO" sz="1900" kern="1200" dirty="0"/>
        </a:p>
      </dsp:txBody>
      <dsp:txXfrm>
        <a:off x="59278" y="2613980"/>
        <a:ext cx="8382232" cy="109575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95" name="Title 94"/>
          <p:cNvSpPr>
            <a:spLocks noGrp="1"/>
          </p:cNvSpPr>
          <p:nvPr>
            <p:ph type="title"/>
          </p:nvPr>
        </p:nvSpPr>
        <p:spPr>
          <a:xfrm>
            <a:off x="457200" y="4463568"/>
            <a:ext cx="8305800" cy="1143000"/>
          </a:xfrm>
        </p:spPr>
        <p:txBody>
          <a:bodyPr/>
          <a:lstStyle/>
          <a:p>
            <a:r>
              <a:rPr lang="es-ES" smtClean="0"/>
              <a:t>Haga clic para modificar el estilo de título del patrón</a:t>
            </a:r>
            <a:endParaRPr lang="en-US"/>
          </a:p>
        </p:txBody>
      </p:sp>
      <p:sp>
        <p:nvSpPr>
          <p:cNvPr id="2" name="Date Placeholder 1"/>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91" name="Footer Placeholder 90"/>
          <p:cNvSpPr>
            <a:spLocks noGrp="1"/>
          </p:cNvSpPr>
          <p:nvPr>
            <p:ph type="ftr" sz="quarter" idx="11"/>
          </p:nvPr>
        </p:nvSpPr>
        <p:spPr/>
        <p:txBody>
          <a:bodyPr/>
          <a:lstStyle/>
          <a:p>
            <a:endParaRPr lang="es-ES" dirty="0"/>
          </a:p>
        </p:txBody>
      </p:sp>
      <p:sp>
        <p:nvSpPr>
          <p:cNvPr id="92" name="Slide Number Placeholder 91"/>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14/02/2014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7A847CFC-816F-41D0-AAC0-9BF4FEBC753E}" type="datetimeFigureOut">
              <a:rPr lang="es-ES" smtClean="0"/>
              <a:t>14/02/2014</a:t>
            </a:fld>
            <a:endParaRPr lang="es-ES" dirty="0"/>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s-ES" dirty="0"/>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132FADFE-3B8F-471C-ABF0-DBC7717ECBBC}" type="slidenum">
              <a:rPr lang="es-ES" smtClean="0"/>
              <a:t>‹Nº›</a:t>
            </a:fld>
            <a:endParaRPr lang="es-E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1.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43.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52.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54.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4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476672"/>
            <a:ext cx="7772400" cy="1470025"/>
          </a:xfrm>
        </p:spPr>
        <p:txBody>
          <a:bodyPr/>
          <a:lstStyle/>
          <a:p>
            <a:r>
              <a:rPr lang="es-CO" dirty="0" smtClean="0">
                <a:latin typeface="Algerian" pitchFamily="82" charset="0"/>
              </a:rPr>
              <a:t>BENEFICIOS Y BENDICIONES POR OÍR LA VOZ DE DIOS</a:t>
            </a:r>
            <a:endParaRPr lang="es-CO" dirty="0">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492896"/>
            <a:ext cx="5904655"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enos"/>
          <p:cNvSpPr/>
          <p:nvPr/>
        </p:nvSpPr>
        <p:spPr>
          <a:xfrm>
            <a:off x="-855646" y="1831256"/>
            <a:ext cx="10828245" cy="18002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5813430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496944" cy="6408712"/>
          </a:xfrm>
          <a:solidFill>
            <a:schemeClr val="accent6">
              <a:lumMod val="20000"/>
              <a:lumOff val="80000"/>
            </a:schemeClr>
          </a:solidFill>
        </p:spPr>
        <p:txBody>
          <a:bodyPr>
            <a:noAutofit/>
          </a:bodyPr>
          <a:lstStyle/>
          <a:p>
            <a:pPr marL="0" indent="0" algn="ctr">
              <a:buNone/>
            </a:pPr>
            <a:r>
              <a:rPr lang="es-CO" sz="2800" dirty="0">
                <a:solidFill>
                  <a:srgbClr val="002060"/>
                </a:solidFill>
              </a:rPr>
              <a:t>Escuchar es una palabra </a:t>
            </a:r>
            <a:r>
              <a:rPr lang="es-CO" sz="2800" dirty="0" smtClean="0">
                <a:solidFill>
                  <a:srgbClr val="002060"/>
                </a:solidFill>
              </a:rPr>
              <a:t>que esta </a:t>
            </a:r>
            <a:r>
              <a:rPr lang="es-CO" sz="2800" dirty="0">
                <a:solidFill>
                  <a:srgbClr val="002060"/>
                </a:solidFill>
              </a:rPr>
              <a:t>en nuestro diario vivir, pueda que tu mama te diga </a:t>
            </a:r>
            <a:r>
              <a:rPr lang="es-CO" sz="2800" dirty="0" smtClean="0">
                <a:solidFill>
                  <a:srgbClr val="002060"/>
                </a:solidFill>
              </a:rPr>
              <a:t>escucha, en </a:t>
            </a:r>
            <a:r>
              <a:rPr lang="es-CO" sz="2800" dirty="0">
                <a:solidFill>
                  <a:srgbClr val="002060"/>
                </a:solidFill>
              </a:rPr>
              <a:t>la </a:t>
            </a:r>
            <a:r>
              <a:rPr lang="es-CO" sz="2800" dirty="0" smtClean="0">
                <a:solidFill>
                  <a:srgbClr val="002060"/>
                </a:solidFill>
              </a:rPr>
              <a:t>radio </a:t>
            </a:r>
            <a:r>
              <a:rPr lang="es-CO" sz="2800" dirty="0">
                <a:solidFill>
                  <a:srgbClr val="002060"/>
                </a:solidFill>
              </a:rPr>
              <a:t>escuchas las noticias o en cualquier </a:t>
            </a:r>
            <a:r>
              <a:rPr lang="es-CO" sz="2800" dirty="0" smtClean="0">
                <a:solidFill>
                  <a:srgbClr val="002060"/>
                </a:solidFill>
              </a:rPr>
              <a:t>conversación </a:t>
            </a:r>
            <a:r>
              <a:rPr lang="es-CO" sz="2800" dirty="0">
                <a:solidFill>
                  <a:srgbClr val="002060"/>
                </a:solidFill>
              </a:rPr>
              <a:t>para captar tu </a:t>
            </a:r>
            <a:r>
              <a:rPr lang="es-CO" sz="2800" dirty="0" smtClean="0">
                <a:solidFill>
                  <a:srgbClr val="002060"/>
                </a:solidFill>
              </a:rPr>
              <a:t>atención </a:t>
            </a:r>
            <a:r>
              <a:rPr lang="es-CO" sz="2800" dirty="0">
                <a:solidFill>
                  <a:srgbClr val="002060"/>
                </a:solidFill>
              </a:rPr>
              <a:t>debes escuchar atentamente</a:t>
            </a:r>
            <a:r>
              <a:rPr lang="es-CO" sz="2800" dirty="0" smtClean="0">
                <a:solidFill>
                  <a:srgbClr val="002060"/>
                </a:solidFill>
              </a:rPr>
              <a:t>. </a:t>
            </a:r>
            <a:endParaRPr lang="es-CO" sz="2800" dirty="0">
              <a:solidFill>
                <a:srgbClr val="002060"/>
              </a:solidFill>
            </a:endParaRPr>
          </a:p>
          <a:p>
            <a:pPr marL="0" indent="0" algn="ctr">
              <a:buNone/>
            </a:pPr>
            <a:r>
              <a:rPr lang="es-CO" sz="2800" dirty="0">
                <a:solidFill>
                  <a:srgbClr val="002060"/>
                </a:solidFill>
              </a:rPr>
              <a:t>Pero </a:t>
            </a:r>
            <a:r>
              <a:rPr lang="es-CO" sz="2800" dirty="0" smtClean="0">
                <a:solidFill>
                  <a:srgbClr val="002060"/>
                </a:solidFill>
              </a:rPr>
              <a:t>¿como </a:t>
            </a:r>
            <a:r>
              <a:rPr lang="es-CO" sz="2800" dirty="0">
                <a:solidFill>
                  <a:srgbClr val="002060"/>
                </a:solidFill>
              </a:rPr>
              <a:t>escuchar la voz de Dios </a:t>
            </a:r>
            <a:r>
              <a:rPr lang="es-CO" sz="2800" dirty="0" smtClean="0">
                <a:solidFill>
                  <a:srgbClr val="002060"/>
                </a:solidFill>
              </a:rPr>
              <a:t>en medio </a:t>
            </a:r>
            <a:r>
              <a:rPr lang="es-CO" sz="2800" dirty="0">
                <a:solidFill>
                  <a:srgbClr val="002060"/>
                </a:solidFill>
              </a:rPr>
              <a:t>de tanto ruido? </a:t>
            </a:r>
            <a:r>
              <a:rPr lang="es-CO" sz="2800" dirty="0" smtClean="0">
                <a:solidFill>
                  <a:srgbClr val="002060"/>
                </a:solidFill>
              </a:rPr>
              <a:t>¿como </a:t>
            </a:r>
            <a:r>
              <a:rPr lang="es-CO" sz="2800" dirty="0">
                <a:solidFill>
                  <a:srgbClr val="002060"/>
                </a:solidFill>
              </a:rPr>
              <a:t>saber si Dios te esta hablando y tu no escuchas? </a:t>
            </a:r>
            <a:endParaRPr lang="es-CO" sz="2800" dirty="0" smtClean="0">
              <a:solidFill>
                <a:srgbClr val="002060"/>
              </a:solidFill>
            </a:endParaRPr>
          </a:p>
          <a:p>
            <a:pPr marL="0" indent="0" algn="ctr">
              <a:buNone/>
            </a:pPr>
            <a:r>
              <a:rPr lang="es-CO" sz="2800" dirty="0">
                <a:solidFill>
                  <a:srgbClr val="002060"/>
                </a:solidFill>
              </a:rPr>
              <a:t>E</a:t>
            </a:r>
            <a:r>
              <a:rPr lang="es-CO" sz="2800" dirty="0" smtClean="0">
                <a:solidFill>
                  <a:srgbClr val="002060"/>
                </a:solidFill>
              </a:rPr>
              <a:t>se </a:t>
            </a:r>
            <a:r>
              <a:rPr lang="es-CO" sz="2800" dirty="0">
                <a:solidFill>
                  <a:srgbClr val="002060"/>
                </a:solidFill>
              </a:rPr>
              <a:t>ruido que escuchas con mas </a:t>
            </a:r>
            <a:r>
              <a:rPr lang="es-CO" sz="2800" dirty="0" smtClean="0">
                <a:solidFill>
                  <a:srgbClr val="002060"/>
                </a:solidFill>
              </a:rPr>
              <a:t>atención </a:t>
            </a:r>
            <a:r>
              <a:rPr lang="es-CO" sz="2800" dirty="0">
                <a:solidFill>
                  <a:srgbClr val="002060"/>
                </a:solidFill>
              </a:rPr>
              <a:t>a desviado tu enfoque al </a:t>
            </a:r>
            <a:r>
              <a:rPr lang="es-CO" sz="2800" dirty="0" smtClean="0">
                <a:solidFill>
                  <a:srgbClr val="002060"/>
                </a:solidFill>
              </a:rPr>
              <a:t>Creador </a:t>
            </a:r>
            <a:r>
              <a:rPr lang="es-CO" sz="2800" dirty="0">
                <a:solidFill>
                  <a:srgbClr val="002060"/>
                </a:solidFill>
              </a:rPr>
              <a:t>y </a:t>
            </a:r>
            <a:r>
              <a:rPr lang="es-CO" sz="2800" dirty="0" smtClean="0">
                <a:solidFill>
                  <a:srgbClr val="002060"/>
                </a:solidFill>
              </a:rPr>
              <a:t>Salvador </a:t>
            </a:r>
            <a:r>
              <a:rPr lang="es-CO" sz="2800" dirty="0">
                <a:solidFill>
                  <a:srgbClr val="002060"/>
                </a:solidFill>
              </a:rPr>
              <a:t>de tu vida</a:t>
            </a:r>
            <a:r>
              <a:rPr lang="es-CO" sz="2800" dirty="0" smtClean="0">
                <a:solidFill>
                  <a:srgbClr val="002060"/>
                </a:solidFill>
              </a:rPr>
              <a:t>.</a:t>
            </a:r>
            <a:endParaRPr lang="es-CO" sz="2800" dirty="0">
              <a:solidFill>
                <a:srgbClr val="002060"/>
              </a:solidFill>
            </a:endParaRPr>
          </a:p>
          <a:p>
            <a:pPr marL="0" indent="0" algn="ctr">
              <a:buNone/>
            </a:pPr>
            <a:r>
              <a:rPr lang="es-CO" sz="2800" dirty="0">
                <a:solidFill>
                  <a:srgbClr val="002060"/>
                </a:solidFill>
              </a:rPr>
              <a:t>En este mundo encontramos cualquier tipo de sonidos, conversaciones, ideas y todo debe ser a </a:t>
            </a:r>
            <a:r>
              <a:rPr lang="es-CO" sz="2800" dirty="0" smtClean="0">
                <a:solidFill>
                  <a:srgbClr val="002060"/>
                </a:solidFill>
              </a:rPr>
              <a:t>través </a:t>
            </a:r>
            <a:r>
              <a:rPr lang="es-CO" sz="2800" dirty="0">
                <a:solidFill>
                  <a:srgbClr val="002060"/>
                </a:solidFill>
              </a:rPr>
              <a:t>de </a:t>
            </a:r>
            <a:r>
              <a:rPr lang="es-CO" sz="2800" dirty="0" smtClean="0">
                <a:solidFill>
                  <a:srgbClr val="002060"/>
                </a:solidFill>
              </a:rPr>
              <a:t>nuestros oídos físicos, </a:t>
            </a:r>
            <a:r>
              <a:rPr lang="es-CO" sz="2800" dirty="0">
                <a:solidFill>
                  <a:srgbClr val="002060"/>
                </a:solidFill>
              </a:rPr>
              <a:t>pero hay un </a:t>
            </a:r>
            <a:r>
              <a:rPr lang="es-CO" sz="2800" dirty="0" smtClean="0">
                <a:solidFill>
                  <a:srgbClr val="002060"/>
                </a:solidFill>
              </a:rPr>
              <a:t>oído </a:t>
            </a:r>
            <a:r>
              <a:rPr lang="es-CO" sz="2800" dirty="0">
                <a:solidFill>
                  <a:srgbClr val="002060"/>
                </a:solidFill>
              </a:rPr>
              <a:t>espiritual que debe captar que es lo que debemos hacer con la </a:t>
            </a:r>
            <a:r>
              <a:rPr lang="es-CO" sz="2800" dirty="0" smtClean="0">
                <a:solidFill>
                  <a:srgbClr val="002060"/>
                </a:solidFill>
              </a:rPr>
              <a:t>gracia </a:t>
            </a:r>
            <a:r>
              <a:rPr lang="es-CO" sz="2800" dirty="0">
                <a:solidFill>
                  <a:srgbClr val="002060"/>
                </a:solidFill>
              </a:rPr>
              <a:t>de nuestro Dios.</a:t>
            </a:r>
          </a:p>
        </p:txBody>
      </p:sp>
    </p:spTree>
    <p:extLst>
      <p:ext uri="{BB962C8B-B14F-4D97-AF65-F5344CB8AC3E}">
        <p14:creationId xmlns:p14="http://schemas.microsoft.com/office/powerpoint/2010/main" val="144904104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435280" cy="1143000"/>
          </a:xfrm>
          <a:solidFill>
            <a:schemeClr val="accent1"/>
          </a:solidFill>
        </p:spPr>
        <p:txBody>
          <a:bodyPr>
            <a:normAutofit fontScale="90000"/>
          </a:bodyPr>
          <a:lstStyle/>
          <a:p>
            <a:pPr algn="ctr"/>
            <a:r>
              <a:rPr lang="es-CO" dirty="0" smtClean="0">
                <a:latin typeface="Agency FB" pitchFamily="34" charset="0"/>
              </a:rPr>
              <a:t>En este tema trataremos muchos beneficios obtenidos por oír la voz de Dios que fortalecerán nuestra fe.</a:t>
            </a:r>
            <a:r>
              <a:rPr lang="es-CO" dirty="0" smtClean="0"/>
              <a:t>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628800"/>
            <a:ext cx="2238375"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2791" y="4365104"/>
            <a:ext cx="8208912" cy="1938992"/>
          </a:xfrm>
          <a:prstGeom prst="rect">
            <a:avLst/>
          </a:prstGeom>
          <a:blipFill>
            <a:blip r:embed="rId3"/>
            <a:tile tx="0" ty="0" sx="100000" sy="100000" flip="none" algn="tl"/>
          </a:blipFill>
        </p:spPr>
        <p:txBody>
          <a:bodyPr wrap="square">
            <a:spAutoFit/>
          </a:bodyPr>
          <a:lstStyle/>
          <a:p>
            <a:pPr algn="ctr"/>
            <a:r>
              <a:rPr lang="es-CO" sz="2400" dirty="0"/>
              <a:t>Este es el deber básico totalmente ineludible para cada creyente. «Andar" o "caminar" con Dios, como lo hiso Enoc. (Gen.5:24). ¿Veía [Enoc] a Dios a su lado?  Solamente por fe.  Sabía que el Señor estaba allí, y se adhería firmemente a los principios de la verdad.  También nosotros debemos caminar con Dios. </a:t>
            </a:r>
          </a:p>
        </p:txBody>
      </p:sp>
      <p:sp>
        <p:nvSpPr>
          <p:cNvPr id="5" name="4 Rectángulo"/>
          <p:cNvSpPr/>
          <p:nvPr/>
        </p:nvSpPr>
        <p:spPr>
          <a:xfrm>
            <a:off x="1403648" y="1628800"/>
            <a:ext cx="4896544" cy="2554545"/>
          </a:xfrm>
          <a:prstGeom prst="rect">
            <a:avLst/>
          </a:prstGeom>
        </p:spPr>
        <p:txBody>
          <a:bodyPr wrap="square">
            <a:spAutoFit/>
          </a:bodyPr>
          <a:lstStyle/>
          <a:p>
            <a:pPr marL="514350" indent="-514350" algn="ctr">
              <a:buAutoNum type="arabicParenR"/>
            </a:pPr>
            <a:r>
              <a:rPr lang="es-CO" sz="3200" dirty="0" smtClean="0">
                <a:latin typeface="Arial Black" pitchFamily="34" charset="0"/>
              </a:rPr>
              <a:t>. </a:t>
            </a:r>
            <a:r>
              <a:rPr lang="es-CO" sz="3200" dirty="0">
                <a:latin typeface="Arial Black" pitchFamily="34" charset="0"/>
              </a:rPr>
              <a:t>Si oímos la voz de Dios: </a:t>
            </a:r>
            <a:r>
              <a:rPr lang="es-CO" sz="3200" u="sng" dirty="0">
                <a:latin typeface="Arial Black" pitchFamily="34" charset="0"/>
              </a:rPr>
              <a:t>Serviremos al Señor</a:t>
            </a:r>
            <a:r>
              <a:rPr lang="es-CO" sz="3200" dirty="0">
                <a:latin typeface="Arial Black" pitchFamily="34" charset="0"/>
              </a:rPr>
              <a:t>. </a:t>
            </a:r>
          </a:p>
          <a:p>
            <a:pPr algn="ctr"/>
            <a:r>
              <a:rPr lang="es-CO" sz="3200" dirty="0" smtClean="0">
                <a:latin typeface="Arial Black" pitchFamily="34" charset="0"/>
              </a:rPr>
              <a:t>Deut.13:4</a:t>
            </a:r>
            <a:r>
              <a:rPr lang="es-CO" sz="3200" dirty="0">
                <a:latin typeface="Arial Black" pitchFamily="34" charset="0"/>
              </a:rPr>
              <a:t>.</a:t>
            </a:r>
          </a:p>
        </p:txBody>
      </p:sp>
    </p:spTree>
    <p:extLst>
      <p:ext uri="{BB962C8B-B14F-4D97-AF65-F5344CB8AC3E}">
        <p14:creationId xmlns:p14="http://schemas.microsoft.com/office/powerpoint/2010/main" val="23123985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338936" cy="2232249"/>
          </a:xfrm>
        </p:spPr>
        <p:txBody>
          <a:bodyPr>
            <a:noAutofit/>
          </a:bodyPr>
          <a:lstStyle/>
          <a:p>
            <a:pPr marL="0" indent="0" algn="ctr">
              <a:buNone/>
            </a:pPr>
            <a:r>
              <a:rPr lang="es-CO" sz="4000" dirty="0">
                <a:solidFill>
                  <a:srgbClr val="FFC000"/>
                </a:solidFill>
                <a:latin typeface="Arial Black" pitchFamily="34" charset="0"/>
              </a:rPr>
              <a:t>2</a:t>
            </a:r>
            <a:r>
              <a:rPr lang="es-CO" sz="3600" dirty="0">
                <a:latin typeface="Arial Black" pitchFamily="34" charset="0"/>
              </a:rPr>
              <a:t>). Si oímos hoy la voz de Dios: </a:t>
            </a:r>
            <a:r>
              <a:rPr lang="es-CO" sz="3600" u="sng" dirty="0">
                <a:latin typeface="Arial Black" pitchFamily="34" charset="0"/>
              </a:rPr>
              <a:t>Seremos exhortados a obedecer al Señor</a:t>
            </a:r>
            <a:r>
              <a:rPr lang="es-CO" sz="3600" dirty="0">
                <a:latin typeface="Arial Black" pitchFamily="34" charset="0"/>
              </a:rPr>
              <a:t>. Sal.95:7,8</a:t>
            </a:r>
            <a:r>
              <a:rPr lang="es-CO" sz="3600" dirty="0" smtClean="0">
                <a:latin typeface="Arial Black" pitchFamily="34" charset="0"/>
              </a:rPr>
              <a:t>.</a:t>
            </a:r>
            <a:endParaRPr lang="es-CO" sz="3600" dirty="0">
              <a:latin typeface="Arial Black" pitchFamily="34" charset="0"/>
            </a:endParaRPr>
          </a:p>
        </p:txBody>
      </p:sp>
      <p:sp>
        <p:nvSpPr>
          <p:cNvPr id="4" name="3 Rectángulo"/>
          <p:cNvSpPr/>
          <p:nvPr/>
        </p:nvSpPr>
        <p:spPr>
          <a:xfrm>
            <a:off x="683568" y="3933056"/>
            <a:ext cx="7632848" cy="2677656"/>
          </a:xfrm>
          <a:prstGeom prst="rect">
            <a:avLst/>
          </a:prstGeom>
        </p:spPr>
        <p:txBody>
          <a:bodyPr wrap="square">
            <a:spAutoFit/>
          </a:bodyPr>
          <a:lstStyle/>
          <a:p>
            <a:pPr algn="ctr"/>
            <a:r>
              <a:rPr lang="es-CO" sz="2400" dirty="0"/>
              <a:t>No sólo se trata de un “Dios grande” sino de “nuestro Dios”, que se ha acercado a su pueblo mediante Su Hijo. El cristiano, cuantas veces lea este salmo, debe comprender más hondamente la fuerza y énfasis del vocablo “hoy”.  Cada vez que sea infiel a Dios, debe escuchar de nuevo la bondadosa invitación de acudir “hoy” en busca de perdón y renovación</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60648"/>
            <a:ext cx="3086472"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508773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7544" y="332656"/>
            <a:ext cx="5184576" cy="3200876"/>
          </a:xfrm>
          <a:prstGeom prst="rect">
            <a:avLst/>
          </a:prstGeom>
        </p:spPr>
        <p:txBody>
          <a:bodyPr wrap="square">
            <a:spAutoFit/>
          </a:bodyPr>
          <a:lstStyle/>
          <a:p>
            <a:pPr algn="ctr"/>
            <a:r>
              <a:rPr lang="es-CO" sz="4000" dirty="0">
                <a:solidFill>
                  <a:srgbClr val="FFC000"/>
                </a:solidFill>
                <a:latin typeface="Arial Black" pitchFamily="34" charset="0"/>
              </a:rPr>
              <a:t>3</a:t>
            </a:r>
            <a:r>
              <a:rPr lang="es-CO" sz="3600" dirty="0">
                <a:latin typeface="Arial Black" pitchFamily="34" charset="0"/>
              </a:rPr>
              <a:t>). Sí oímos la voz de Dios: </a:t>
            </a:r>
            <a:r>
              <a:rPr lang="es-CO" sz="3600" u="sng" dirty="0">
                <a:latin typeface="Arial Black" pitchFamily="34" charset="0"/>
              </a:rPr>
              <a:t>Andaremos en el camino correcto del Señor</a:t>
            </a:r>
            <a:r>
              <a:rPr lang="es-CO" sz="3600" dirty="0">
                <a:latin typeface="Arial Black" pitchFamily="34" charset="0"/>
              </a:rPr>
              <a:t>. Isaías 30:21.</a:t>
            </a:r>
          </a:p>
          <a:p>
            <a:r>
              <a:rPr lang="es-CO" dirty="0"/>
              <a:t> </a:t>
            </a:r>
          </a:p>
        </p:txBody>
      </p:sp>
      <p:sp>
        <p:nvSpPr>
          <p:cNvPr id="4" name="3 Rectángulo"/>
          <p:cNvSpPr/>
          <p:nvPr/>
        </p:nvSpPr>
        <p:spPr>
          <a:xfrm>
            <a:off x="1187624" y="3397294"/>
            <a:ext cx="6624736" cy="2677656"/>
          </a:xfrm>
          <a:prstGeom prst="rect">
            <a:avLst/>
          </a:prstGeom>
          <a:blipFill>
            <a:blip r:embed="rId2"/>
            <a:tile tx="0" ty="0" sx="100000" sy="100000" flip="none" algn="tl"/>
          </a:blipFill>
        </p:spPr>
        <p:txBody>
          <a:bodyPr wrap="square">
            <a:spAutoFit/>
          </a:bodyPr>
          <a:lstStyle/>
          <a:p>
            <a:pPr algn="ctr"/>
            <a:r>
              <a:rPr lang="es-CO" sz="2800" dirty="0"/>
              <a:t>Dios les concedería la dirección de su Espíritu para guiarlos rectamente Y para corregirlos cuando estuvieran a punto de extraviarse. Todos los que así lo deseen aún, pueden oír este “silbo apacible” (1Rey.19:12) si tan sólo escuchan. </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188640"/>
            <a:ext cx="3097213"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437727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7"/>
            <a:ext cx="5832648" cy="3240360"/>
          </a:xfrm>
        </p:spPr>
        <p:txBody>
          <a:bodyPr>
            <a:normAutofit fontScale="85000" lnSpcReduction="20000"/>
          </a:bodyPr>
          <a:lstStyle/>
          <a:p>
            <a:pPr marL="0" indent="0" algn="ctr">
              <a:buNone/>
            </a:pPr>
            <a:r>
              <a:rPr lang="es-CO" sz="4700" dirty="0">
                <a:solidFill>
                  <a:srgbClr val="FFC000"/>
                </a:solidFill>
                <a:latin typeface="Aharoni" pitchFamily="2" charset="-79"/>
                <a:cs typeface="Aharoni" pitchFamily="2" charset="-79"/>
              </a:rPr>
              <a:t>4</a:t>
            </a:r>
            <a:r>
              <a:rPr lang="es-CO" sz="4200" dirty="0">
                <a:latin typeface="Aharoni" pitchFamily="2" charset="-79"/>
                <a:cs typeface="Aharoni" pitchFamily="2" charset="-79"/>
              </a:rPr>
              <a:t>)</a:t>
            </a:r>
            <a:r>
              <a:rPr lang="es-CO" sz="2800" dirty="0">
                <a:latin typeface="Aharoni" pitchFamily="2" charset="-79"/>
                <a:cs typeface="Aharoni" pitchFamily="2" charset="-79"/>
              </a:rPr>
              <a:t>. Sí oímos la voz de Dios: </a:t>
            </a:r>
            <a:r>
              <a:rPr lang="es-CO" sz="2800" u="sng" dirty="0">
                <a:latin typeface="Aharoni" pitchFamily="2" charset="-79"/>
                <a:cs typeface="Aharoni" pitchFamily="2" charset="-79"/>
              </a:rPr>
              <a:t>Peleará por nosotros el Señor</a:t>
            </a:r>
            <a:r>
              <a:rPr lang="es-CO" sz="2800" dirty="0">
                <a:latin typeface="Aharoni" pitchFamily="2" charset="-79"/>
                <a:cs typeface="Aharoni" pitchFamily="2" charset="-79"/>
              </a:rPr>
              <a:t>. </a:t>
            </a:r>
            <a:endParaRPr lang="es-CO" sz="2800" dirty="0" smtClean="0">
              <a:latin typeface="Aharoni" pitchFamily="2" charset="-79"/>
              <a:cs typeface="Aharoni" pitchFamily="2" charset="-79"/>
            </a:endParaRPr>
          </a:p>
          <a:p>
            <a:pPr marL="0" indent="0" algn="ctr">
              <a:buNone/>
            </a:pPr>
            <a:r>
              <a:rPr lang="es-CO" sz="3500" dirty="0" smtClean="0">
                <a:latin typeface="Aharoni" pitchFamily="2" charset="-79"/>
                <a:cs typeface="Aharoni" pitchFamily="2" charset="-79"/>
              </a:rPr>
              <a:t>Isaías </a:t>
            </a:r>
            <a:r>
              <a:rPr lang="es-CO" sz="3900" dirty="0">
                <a:latin typeface="Aharoni" pitchFamily="2" charset="-79"/>
                <a:cs typeface="Aharoni" pitchFamily="2" charset="-79"/>
              </a:rPr>
              <a:t>30:30.</a:t>
            </a:r>
            <a:r>
              <a:rPr lang="es-CO" sz="3500" dirty="0">
                <a:latin typeface="Aharoni" pitchFamily="2" charset="-79"/>
                <a:cs typeface="Aharoni" pitchFamily="2" charset="-79"/>
              </a:rPr>
              <a:t> </a:t>
            </a:r>
            <a:endParaRPr lang="es-CO" sz="3500" dirty="0" smtClean="0">
              <a:latin typeface="Aharoni" pitchFamily="2" charset="-79"/>
              <a:cs typeface="Aharoni" pitchFamily="2" charset="-79"/>
            </a:endParaRPr>
          </a:p>
          <a:p>
            <a:pPr marL="0" indent="0">
              <a:buNone/>
            </a:pPr>
            <a:r>
              <a:rPr lang="es-CO" sz="2800" dirty="0" smtClean="0">
                <a:latin typeface="Aharoni" pitchFamily="2" charset="-79"/>
                <a:cs typeface="Aharoni" pitchFamily="2" charset="-79"/>
              </a:rPr>
              <a:t>Y </a:t>
            </a:r>
            <a:r>
              <a:rPr lang="es-CO" sz="2800" dirty="0">
                <a:latin typeface="Aharoni" pitchFamily="2" charset="-79"/>
                <a:cs typeface="Aharoni" pitchFamily="2" charset="-79"/>
              </a:rPr>
              <a:t>Jehová hará oír su potente voz, y hará ver el descenso de su brazo, con furor de rostro y llama de fuego consumidor, con torbellino, tempestad y piedra de granizo</a:t>
            </a:r>
            <a:r>
              <a:rPr lang="es-CO" sz="2800" dirty="0" smtClean="0">
                <a:latin typeface="Aharoni" pitchFamily="2" charset="-79"/>
                <a:cs typeface="Aharoni" pitchFamily="2" charset="-79"/>
              </a:rPr>
              <a:t>.</a:t>
            </a:r>
            <a:endParaRPr lang="es-CO" sz="2800" dirty="0">
              <a:latin typeface="Aharoni" pitchFamily="2" charset="-79"/>
              <a:cs typeface="Aharoni" pitchFamily="2" charset="-79"/>
            </a:endParaRPr>
          </a:p>
        </p:txBody>
      </p:sp>
      <p:sp>
        <p:nvSpPr>
          <p:cNvPr id="4" name="3 Rectángulo"/>
          <p:cNvSpPr/>
          <p:nvPr/>
        </p:nvSpPr>
        <p:spPr>
          <a:xfrm>
            <a:off x="2685706" y="3717032"/>
            <a:ext cx="6172544" cy="3108543"/>
          </a:xfrm>
          <a:prstGeom prst="rect">
            <a:avLst/>
          </a:prstGeom>
        </p:spPr>
        <p:txBody>
          <a:bodyPr wrap="square">
            <a:spAutoFit/>
          </a:bodyPr>
          <a:lstStyle/>
          <a:p>
            <a:pPr algn="ctr"/>
            <a:r>
              <a:rPr lang="es-CO" sz="2800" dirty="0"/>
              <a:t>Ten por seguro que si tu oyes la voz de Dios hoy, Él peleará por ti en tus luchas diarias, haciendo que salgas victorioso, y en los acontecimientos de la segunda venida de Cristo Él te transformará y te llevará a su morada en la Nueva Jerusalén</a:t>
            </a:r>
            <a:r>
              <a:rPr lang="es-CO" sz="2800" dirty="0" smtClean="0"/>
              <a:t>.</a:t>
            </a:r>
            <a:endParaRPr lang="es-CO" sz="28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476672"/>
            <a:ext cx="2630066"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717032"/>
            <a:ext cx="2434186" cy="2831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195248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0"/>
                                  </p:stCondLst>
                                  <p:childTnLst>
                                    <p:set>
                                      <p:cBhvr>
                                        <p:cTn id="11" dur="1" fill="hold">
                                          <p:stCondLst>
                                            <p:cond delay="0"/>
                                          </p:stCondLst>
                                        </p:cTn>
                                        <p:tgtEl>
                                          <p:spTgt spid="4099"/>
                                        </p:tgtEl>
                                        <p:attrNameLst>
                                          <p:attrName>style.visibility</p:attrName>
                                        </p:attrNameLst>
                                      </p:cBhvr>
                                      <p:to>
                                        <p:strVal val="visible"/>
                                      </p:to>
                                    </p:set>
                                    <p:anim calcmode="lin" valueType="num">
                                      <p:cBhvr>
                                        <p:cTn id="12" dur="500" fill="hold"/>
                                        <p:tgtEl>
                                          <p:spTgt spid="4099"/>
                                        </p:tgtEl>
                                        <p:attrNameLst>
                                          <p:attrName>ppt_w</p:attrName>
                                        </p:attrNameLst>
                                      </p:cBhvr>
                                      <p:tavLst>
                                        <p:tav tm="0">
                                          <p:val>
                                            <p:fltVal val="0"/>
                                          </p:val>
                                        </p:tav>
                                        <p:tav tm="100000">
                                          <p:val>
                                            <p:strVal val="#ppt_w"/>
                                          </p:val>
                                        </p:tav>
                                      </p:tavLst>
                                    </p:anim>
                                    <p:anim calcmode="lin" valueType="num">
                                      <p:cBhvr>
                                        <p:cTn id="13" dur="500" fill="hold"/>
                                        <p:tgtEl>
                                          <p:spTgt spid="4099"/>
                                        </p:tgtEl>
                                        <p:attrNameLst>
                                          <p:attrName>ppt_h</p:attrName>
                                        </p:attrNameLst>
                                      </p:cBhvr>
                                      <p:tavLst>
                                        <p:tav tm="0">
                                          <p:val>
                                            <p:fltVal val="0"/>
                                          </p:val>
                                        </p:tav>
                                        <p:tav tm="100000">
                                          <p:val>
                                            <p:strVal val="#ppt_h"/>
                                          </p:val>
                                        </p:tav>
                                      </p:tavLst>
                                    </p:anim>
                                    <p:animEffect transition="in" filter="fade">
                                      <p:cBhvr>
                                        <p:cTn id="14"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404664"/>
            <a:ext cx="5760640" cy="3600986"/>
          </a:xfrm>
          <a:prstGeom prst="rect">
            <a:avLst/>
          </a:prstGeom>
        </p:spPr>
        <p:txBody>
          <a:bodyPr wrap="square">
            <a:spAutoFit/>
          </a:bodyPr>
          <a:lstStyle/>
          <a:p>
            <a:pPr algn="ctr"/>
            <a:r>
              <a:rPr lang="es-CO" sz="3600" dirty="0">
                <a:solidFill>
                  <a:srgbClr val="FFC000"/>
                </a:solidFill>
                <a:latin typeface="Arial Black" pitchFamily="34" charset="0"/>
              </a:rPr>
              <a:t>5</a:t>
            </a:r>
            <a:r>
              <a:rPr lang="es-CO" sz="3200" dirty="0">
                <a:latin typeface="Arial Black" pitchFamily="34" charset="0"/>
              </a:rPr>
              <a:t>). Sí oímos hoy su voz: </a:t>
            </a:r>
            <a:r>
              <a:rPr lang="es-CO" sz="3200" u="sng" dirty="0">
                <a:latin typeface="Arial Black" pitchFamily="34" charset="0"/>
              </a:rPr>
              <a:t>Temeremos al Señor</a:t>
            </a:r>
            <a:r>
              <a:rPr lang="es-CO" sz="3200" dirty="0">
                <a:latin typeface="Arial Black" pitchFamily="34" charset="0"/>
              </a:rPr>
              <a:t>. Mique.6:9.</a:t>
            </a:r>
          </a:p>
          <a:p>
            <a:pPr algn="ctr"/>
            <a:r>
              <a:rPr lang="es-CO" sz="3200" dirty="0">
                <a:latin typeface="Arial Black" pitchFamily="34" charset="0"/>
              </a:rPr>
              <a:t>Dios “Salvará a los </a:t>
            </a:r>
            <a:r>
              <a:rPr lang="es-CO" sz="3200" dirty="0" smtClean="0">
                <a:latin typeface="Arial Black" pitchFamily="34" charset="0"/>
              </a:rPr>
              <a:t>que le </a:t>
            </a:r>
            <a:r>
              <a:rPr lang="es-CO" sz="3200" dirty="0">
                <a:latin typeface="Arial Black" pitchFamily="34" charset="0"/>
              </a:rPr>
              <a:t>temen (o sea, a los que respetan) su nombre”. </a:t>
            </a:r>
          </a:p>
        </p:txBody>
      </p:sp>
      <p:sp>
        <p:nvSpPr>
          <p:cNvPr id="4" name="3 Rectángulo"/>
          <p:cNvSpPr/>
          <p:nvPr/>
        </p:nvSpPr>
        <p:spPr>
          <a:xfrm>
            <a:off x="2771800" y="4167664"/>
            <a:ext cx="5976664" cy="2246769"/>
          </a:xfrm>
          <a:prstGeom prst="rect">
            <a:avLst/>
          </a:prstGeom>
          <a:blipFill>
            <a:blip r:embed="rId2"/>
            <a:tile tx="0" ty="0" sx="100000" sy="100000" flip="none" algn="tl"/>
          </a:blipFill>
        </p:spPr>
        <p:txBody>
          <a:bodyPr wrap="square">
            <a:spAutoFit/>
          </a:bodyPr>
          <a:lstStyle/>
          <a:p>
            <a:pPr algn="ctr"/>
            <a:r>
              <a:rPr lang="es-CO" sz="2800" dirty="0" smtClean="0"/>
              <a:t>Si no ponemos </a:t>
            </a:r>
            <a:r>
              <a:rPr lang="es-CO" sz="2800" dirty="0"/>
              <a:t>resistencia a su llamado en la primera venida, </a:t>
            </a:r>
            <a:r>
              <a:rPr lang="es-CO" sz="2800" dirty="0" smtClean="0"/>
              <a:t>no </a:t>
            </a:r>
            <a:r>
              <a:rPr lang="es-CO" sz="2800" dirty="0"/>
              <a:t>temeremos la segunda, cuando vendrá con gran poder y grande majestad, y todas las naciones de la tierra se lamentarán.</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404664"/>
            <a:ext cx="2719189"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4271308"/>
            <a:ext cx="2304256"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906416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wipe(down)">
                                      <p:cBhvr>
                                        <p:cTn id="10"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5"/>
            <a:ext cx="5544616" cy="1800200"/>
          </a:xfrm>
        </p:spPr>
        <p:txBody>
          <a:bodyPr>
            <a:normAutofit fontScale="85000" lnSpcReduction="20000"/>
          </a:bodyPr>
          <a:lstStyle/>
          <a:p>
            <a:pPr marL="0" indent="0" algn="ctr">
              <a:buNone/>
            </a:pPr>
            <a:r>
              <a:rPr lang="es-CO" sz="4400" dirty="0">
                <a:solidFill>
                  <a:srgbClr val="FFC000"/>
                </a:solidFill>
                <a:latin typeface="Aharoni" pitchFamily="2" charset="-79"/>
                <a:cs typeface="Aharoni" pitchFamily="2" charset="-79"/>
              </a:rPr>
              <a:t>6</a:t>
            </a:r>
            <a:r>
              <a:rPr lang="es-CO" sz="3600" dirty="0">
                <a:latin typeface="Aharoni" pitchFamily="2" charset="-79"/>
                <a:cs typeface="Aharoni" pitchFamily="2" charset="-79"/>
              </a:rPr>
              <a:t>). Sí oímos hoy su voz: </a:t>
            </a:r>
            <a:r>
              <a:rPr lang="es-CO" sz="3600" u="sng" dirty="0">
                <a:latin typeface="Aharoni" pitchFamily="2" charset="-79"/>
                <a:cs typeface="Aharoni" pitchFamily="2" charset="-79"/>
              </a:rPr>
              <a:t>Seremos amados por el Señor</a:t>
            </a:r>
            <a:r>
              <a:rPr lang="es-CO" sz="3600" dirty="0">
                <a:latin typeface="Aharoni" pitchFamily="2" charset="-79"/>
                <a:cs typeface="Aharoni" pitchFamily="2" charset="-79"/>
              </a:rPr>
              <a:t>. </a:t>
            </a:r>
            <a:endParaRPr lang="es-CO" sz="3600" dirty="0" smtClean="0">
              <a:latin typeface="Aharoni" pitchFamily="2" charset="-79"/>
              <a:cs typeface="Aharoni" pitchFamily="2" charset="-79"/>
            </a:endParaRPr>
          </a:p>
          <a:p>
            <a:pPr marL="0" indent="0" algn="ctr">
              <a:buNone/>
            </a:pPr>
            <a:r>
              <a:rPr lang="es-CO" sz="3600" dirty="0" smtClean="0">
                <a:latin typeface="Aharoni" pitchFamily="2" charset="-79"/>
                <a:cs typeface="Aharoni" pitchFamily="2" charset="-79"/>
              </a:rPr>
              <a:t>Mat.3:17.</a:t>
            </a:r>
            <a:endParaRPr lang="es-CO" sz="3600" dirty="0">
              <a:latin typeface="Aharoni" pitchFamily="2" charset="-79"/>
              <a:cs typeface="Aharoni" pitchFamily="2" charset="-79"/>
            </a:endParaRPr>
          </a:p>
        </p:txBody>
      </p:sp>
      <p:sp>
        <p:nvSpPr>
          <p:cNvPr id="4" name="3 Rectángulo"/>
          <p:cNvSpPr/>
          <p:nvPr/>
        </p:nvSpPr>
        <p:spPr>
          <a:xfrm>
            <a:off x="1362922" y="2588883"/>
            <a:ext cx="6377430" cy="3847207"/>
          </a:xfrm>
          <a:prstGeom prst="rect">
            <a:avLst/>
          </a:prstGeom>
        </p:spPr>
        <p:txBody>
          <a:bodyPr wrap="square">
            <a:spAutoFit/>
          </a:bodyPr>
          <a:lstStyle/>
          <a:p>
            <a:pPr algn="ctr"/>
            <a:r>
              <a:rPr lang="es-CO" sz="2400" dirty="0">
                <a:solidFill>
                  <a:srgbClr val="FFFF00"/>
                </a:solidFill>
              </a:rPr>
              <a:t>En tres ocasiones durante la vida de Cristo se oyó la voz del Padre desde el cielo que daba testimonio acerca de su Hijo: </a:t>
            </a:r>
            <a:endParaRPr lang="es-CO" sz="2400" dirty="0" smtClean="0">
              <a:solidFill>
                <a:srgbClr val="FFFF00"/>
              </a:solidFill>
            </a:endParaRPr>
          </a:p>
          <a:p>
            <a:pPr algn="ctr"/>
            <a:r>
              <a:rPr lang="es-CO" sz="2400" dirty="0" smtClean="0">
                <a:solidFill>
                  <a:srgbClr val="FFFF00"/>
                </a:solidFill>
              </a:rPr>
              <a:t>(</a:t>
            </a:r>
            <a:r>
              <a:rPr lang="es-CO" sz="2400" dirty="0">
                <a:solidFill>
                  <a:srgbClr val="FFFF00"/>
                </a:solidFill>
              </a:rPr>
              <a:t>1), en su bautismo, </a:t>
            </a:r>
            <a:endParaRPr lang="es-CO" sz="2400" dirty="0" smtClean="0">
              <a:solidFill>
                <a:srgbClr val="FFFF00"/>
              </a:solidFill>
            </a:endParaRPr>
          </a:p>
          <a:p>
            <a:pPr algn="ctr"/>
            <a:r>
              <a:rPr lang="es-CO" sz="2400" dirty="0" smtClean="0">
                <a:solidFill>
                  <a:srgbClr val="FFFF00"/>
                </a:solidFill>
              </a:rPr>
              <a:t>(</a:t>
            </a:r>
            <a:r>
              <a:rPr lang="es-CO" sz="2400" dirty="0">
                <a:solidFill>
                  <a:srgbClr val="FFFF00"/>
                </a:solidFill>
              </a:rPr>
              <a:t>2), en la transfiguración (Mat.17:5; </a:t>
            </a:r>
            <a:endParaRPr lang="es-CO" sz="2400" dirty="0" smtClean="0">
              <a:solidFill>
                <a:srgbClr val="FFFF00"/>
              </a:solidFill>
            </a:endParaRPr>
          </a:p>
          <a:p>
            <a:pPr algn="ctr"/>
            <a:r>
              <a:rPr lang="es-CO" sz="2400" dirty="0" smtClean="0">
                <a:solidFill>
                  <a:srgbClr val="FFFF00"/>
                </a:solidFill>
              </a:rPr>
              <a:t>(</a:t>
            </a:r>
            <a:r>
              <a:rPr lang="es-CO" sz="2400" dirty="0">
                <a:solidFill>
                  <a:srgbClr val="FFFF00"/>
                </a:solidFill>
              </a:rPr>
              <a:t>3), cuando se alejó del templo por última vez (Juan12:28).</a:t>
            </a:r>
          </a:p>
          <a:p>
            <a:pPr algn="ctr"/>
            <a:r>
              <a:rPr lang="es-CO" sz="2400" dirty="0">
                <a:solidFill>
                  <a:srgbClr val="FFFF00"/>
                </a:solidFill>
              </a:rPr>
              <a:t>El Padre amaba a su Hijo porque siempre hacía su voluntad, lea (Juan 6:38). Lo mismo sucederá con nosotro</a:t>
            </a:r>
            <a:r>
              <a:rPr lang="es-CO" sz="2800" dirty="0">
                <a:solidFill>
                  <a:srgbClr val="FFFF00"/>
                </a:solidFill>
              </a:rPr>
              <a:t>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260648"/>
            <a:ext cx="2476500"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367522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539552" y="692696"/>
            <a:ext cx="5544616" cy="2088231"/>
          </a:xfrm>
        </p:spPr>
        <p:txBody>
          <a:bodyPr>
            <a:noAutofit/>
          </a:bodyPr>
          <a:lstStyle/>
          <a:p>
            <a:pPr marL="0" indent="0" algn="ctr">
              <a:buNone/>
            </a:pPr>
            <a:r>
              <a:rPr lang="es-CO" sz="4400" dirty="0">
                <a:solidFill>
                  <a:srgbClr val="FFC000"/>
                </a:solidFill>
                <a:latin typeface="Aharoni" pitchFamily="2" charset="-79"/>
                <a:cs typeface="Aharoni" pitchFamily="2" charset="-79"/>
              </a:rPr>
              <a:t>7</a:t>
            </a:r>
            <a:r>
              <a:rPr lang="es-CO" sz="3600" dirty="0">
                <a:latin typeface="Aharoni" pitchFamily="2" charset="-79"/>
                <a:cs typeface="Aharoni" pitchFamily="2" charset="-79"/>
              </a:rPr>
              <a:t>).Sí oímos su voz hoy: </a:t>
            </a:r>
            <a:r>
              <a:rPr lang="es-CO" sz="3600" u="sng" dirty="0">
                <a:latin typeface="Aharoni" pitchFamily="2" charset="-79"/>
                <a:cs typeface="Aharoni" pitchFamily="2" charset="-79"/>
              </a:rPr>
              <a:t>Obedeceremos al Señor</a:t>
            </a:r>
            <a:r>
              <a:rPr lang="es-CO" sz="3600" dirty="0">
                <a:latin typeface="Aharoni" pitchFamily="2" charset="-79"/>
                <a:cs typeface="Aharoni" pitchFamily="2" charset="-79"/>
              </a:rPr>
              <a:t>. Juan 14:15.  </a:t>
            </a:r>
            <a:endParaRPr lang="es-CO" sz="3600" dirty="0" smtClean="0">
              <a:latin typeface="Aharoni" pitchFamily="2" charset="-79"/>
              <a:cs typeface="Aharoni" pitchFamily="2" charset="-79"/>
            </a:endParaRPr>
          </a:p>
        </p:txBody>
      </p:sp>
      <p:sp>
        <p:nvSpPr>
          <p:cNvPr id="4" name="3 Rectángulo"/>
          <p:cNvSpPr/>
          <p:nvPr/>
        </p:nvSpPr>
        <p:spPr>
          <a:xfrm>
            <a:off x="539552" y="3432967"/>
            <a:ext cx="8064896" cy="3108543"/>
          </a:xfrm>
          <a:prstGeom prst="rect">
            <a:avLst/>
          </a:prstGeom>
        </p:spPr>
        <p:txBody>
          <a:bodyPr wrap="square">
            <a:spAutoFit/>
          </a:bodyPr>
          <a:lstStyle/>
          <a:p>
            <a:pPr algn="ctr"/>
            <a:r>
              <a:rPr lang="es-CO" sz="2800" b="1" dirty="0">
                <a:solidFill>
                  <a:schemeClr val="accent5">
                    <a:lumMod val="60000"/>
                    <a:lumOff val="40000"/>
                  </a:schemeClr>
                </a:solidFill>
              </a:rPr>
              <a:t>El amor es el móvil impelente de la obediencia. </a:t>
            </a:r>
            <a:endParaRPr lang="es-CO" sz="2800" b="1" dirty="0" smtClean="0">
              <a:solidFill>
                <a:schemeClr val="accent5">
                  <a:lumMod val="60000"/>
                  <a:lumOff val="40000"/>
                </a:schemeClr>
              </a:solidFill>
            </a:endParaRPr>
          </a:p>
          <a:p>
            <a:pPr algn="ctr"/>
            <a:r>
              <a:rPr lang="es-CO" sz="2800" b="1" dirty="0" smtClean="0">
                <a:solidFill>
                  <a:schemeClr val="accent5">
                    <a:lumMod val="60000"/>
                    <a:lumOff val="40000"/>
                  </a:schemeClr>
                </a:solidFill>
              </a:rPr>
              <a:t>Los </a:t>
            </a:r>
            <a:r>
              <a:rPr lang="es-CO" sz="2800" b="1" dirty="0">
                <a:solidFill>
                  <a:schemeClr val="accent5">
                    <a:lumMod val="60000"/>
                    <a:lumOff val="40000"/>
                  </a:schemeClr>
                </a:solidFill>
              </a:rPr>
              <a:t>mandamientos de Jesús eran también los mandamientos de su Padre, pues Jesús no hablaba por sí mismo (Juan12:49). </a:t>
            </a:r>
            <a:endParaRPr lang="es-CO" sz="2800" b="1" dirty="0" smtClean="0">
              <a:solidFill>
                <a:schemeClr val="accent5">
                  <a:lumMod val="60000"/>
                  <a:lumOff val="40000"/>
                </a:schemeClr>
              </a:solidFill>
            </a:endParaRPr>
          </a:p>
          <a:p>
            <a:pPr algn="ctr"/>
            <a:r>
              <a:rPr lang="es-CO" sz="2800" b="1" dirty="0" smtClean="0">
                <a:solidFill>
                  <a:schemeClr val="accent5">
                    <a:lumMod val="60000"/>
                    <a:lumOff val="40000"/>
                  </a:schemeClr>
                </a:solidFill>
              </a:rPr>
              <a:t>El </a:t>
            </a:r>
            <a:r>
              <a:rPr lang="es-CO" sz="2800" b="1" dirty="0">
                <a:solidFill>
                  <a:schemeClr val="accent5">
                    <a:lumMod val="60000"/>
                    <a:lumOff val="40000"/>
                  </a:schemeClr>
                </a:solidFill>
              </a:rPr>
              <a:t>respaldó las órdenes de carácter moral dadas al antiguo Israel y magnificó esos mandamientos (Mat.5:17-19).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32656"/>
            <a:ext cx="2466975"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654586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5482952" cy="1512168"/>
          </a:xfrm>
        </p:spPr>
        <p:txBody>
          <a:bodyPr>
            <a:noAutofit/>
          </a:bodyPr>
          <a:lstStyle/>
          <a:p>
            <a:pPr marL="0" indent="0" algn="ctr">
              <a:buNone/>
            </a:pPr>
            <a:r>
              <a:rPr lang="es-CO" sz="4800" dirty="0" smtClean="0">
                <a:solidFill>
                  <a:schemeClr val="accent5">
                    <a:lumMod val="60000"/>
                    <a:lumOff val="40000"/>
                  </a:schemeClr>
                </a:solidFill>
                <a:latin typeface="Aharoni" pitchFamily="2" charset="-79"/>
                <a:cs typeface="Aharoni" pitchFamily="2" charset="-79"/>
              </a:rPr>
              <a:t>8</a:t>
            </a:r>
            <a:r>
              <a:rPr lang="es-CO" sz="4000" dirty="0">
                <a:latin typeface="Aharoni" pitchFamily="2" charset="-79"/>
                <a:cs typeface="Aharoni" pitchFamily="2" charset="-79"/>
              </a:rPr>
              <a:t>). Sí oímos su voz hoy: </a:t>
            </a:r>
            <a:r>
              <a:rPr lang="es-CO" sz="4000" u="sng" dirty="0">
                <a:latin typeface="Aharoni" pitchFamily="2" charset="-79"/>
                <a:cs typeface="Aharoni" pitchFamily="2" charset="-79"/>
              </a:rPr>
              <a:t>Tendremos comunión con el Señor</a:t>
            </a:r>
            <a:r>
              <a:rPr lang="es-CO" sz="4000" dirty="0">
                <a:latin typeface="Aharoni" pitchFamily="2" charset="-79"/>
                <a:cs typeface="Aharoni" pitchFamily="2" charset="-79"/>
              </a:rPr>
              <a:t>. </a:t>
            </a:r>
            <a:endParaRPr lang="es-CO" sz="4000" dirty="0" smtClean="0">
              <a:latin typeface="Aharoni" pitchFamily="2" charset="-79"/>
              <a:cs typeface="Aharoni" pitchFamily="2" charset="-79"/>
            </a:endParaRPr>
          </a:p>
          <a:p>
            <a:pPr marL="0" indent="0" algn="ctr">
              <a:buNone/>
            </a:pPr>
            <a:r>
              <a:rPr lang="es-CO" sz="4000" dirty="0" smtClean="0">
                <a:latin typeface="Aharoni" pitchFamily="2" charset="-79"/>
                <a:cs typeface="Aharoni" pitchFamily="2" charset="-79"/>
              </a:rPr>
              <a:t>2Ped.1:18.</a:t>
            </a:r>
            <a:endParaRPr lang="es-CO" sz="4000" dirty="0">
              <a:latin typeface="Aharoni" pitchFamily="2" charset="-79"/>
              <a:cs typeface="Aharoni" pitchFamily="2" charset="-79"/>
            </a:endParaRPr>
          </a:p>
        </p:txBody>
      </p:sp>
      <p:sp>
        <p:nvSpPr>
          <p:cNvPr id="4" name="3 Rectángulo"/>
          <p:cNvSpPr/>
          <p:nvPr/>
        </p:nvSpPr>
        <p:spPr>
          <a:xfrm>
            <a:off x="551813" y="3717032"/>
            <a:ext cx="7560840" cy="3046988"/>
          </a:xfrm>
          <a:prstGeom prst="rect">
            <a:avLst/>
          </a:prstGeom>
        </p:spPr>
        <p:txBody>
          <a:bodyPr wrap="square">
            <a:spAutoFit/>
          </a:bodyPr>
          <a:lstStyle/>
          <a:p>
            <a:pPr algn="ctr"/>
            <a:r>
              <a:rPr lang="es-CO" sz="2400" b="1" dirty="0"/>
              <a:t>Pedro y sus compañeros habían estado presentes con Jesús en el momento de la transfiguración, y, por lo tanto, tenían plena autoridad para testificar acerca de su realidad y significado.  Nosotros no estuvimos presente allí, pero si creemos en Cristo aunque no le hayamos visto, de la misma forma debemos creer en todo lo que dice la Escritura, que fue escrita por los testigos oculares. </a:t>
            </a:r>
          </a:p>
          <a:p>
            <a:endParaRPr lang="es-CO" sz="2400" b="1"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04664"/>
            <a:ext cx="3456384"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946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698976" cy="2448272"/>
          </a:xfrm>
        </p:spPr>
        <p:txBody>
          <a:bodyPr>
            <a:normAutofit fontScale="92500"/>
          </a:bodyPr>
          <a:lstStyle/>
          <a:p>
            <a:pPr marL="0" indent="0" algn="ctr">
              <a:buNone/>
            </a:pPr>
            <a:r>
              <a:rPr lang="es-CO" sz="4400" dirty="0">
                <a:solidFill>
                  <a:schemeClr val="accent5">
                    <a:lumMod val="60000"/>
                    <a:lumOff val="40000"/>
                  </a:schemeClr>
                </a:solidFill>
                <a:latin typeface="Aharoni" pitchFamily="2" charset="-79"/>
                <a:cs typeface="Aharoni" pitchFamily="2" charset="-79"/>
              </a:rPr>
              <a:t>9</a:t>
            </a:r>
            <a:r>
              <a:rPr lang="es-CO" sz="3600" dirty="0">
                <a:latin typeface="Aharoni" pitchFamily="2" charset="-79"/>
                <a:cs typeface="Aharoni" pitchFamily="2" charset="-79"/>
              </a:rPr>
              <a:t>). </a:t>
            </a:r>
            <a:r>
              <a:rPr lang="es-CO" sz="3600" dirty="0" smtClean="0">
                <a:latin typeface="Aharoni" pitchFamily="2" charset="-79"/>
                <a:cs typeface="Aharoni" pitchFamily="2" charset="-79"/>
              </a:rPr>
              <a:t>Si oímos su voz hoy: </a:t>
            </a:r>
            <a:r>
              <a:rPr lang="es-CO" sz="3600" u="sng" dirty="0" smtClean="0">
                <a:latin typeface="Aharoni" pitchFamily="2" charset="-79"/>
                <a:cs typeface="Aharoni" pitchFamily="2" charset="-79"/>
              </a:rPr>
              <a:t>Así como nosotros, muchas </a:t>
            </a:r>
            <a:r>
              <a:rPr lang="es-CO" sz="3600" u="sng" dirty="0">
                <a:latin typeface="Aharoni" pitchFamily="2" charset="-79"/>
                <a:cs typeface="Aharoni" pitchFamily="2" charset="-79"/>
              </a:rPr>
              <a:t>personas vendrán al Señor</a:t>
            </a:r>
            <a:r>
              <a:rPr lang="es-CO" sz="3600" dirty="0">
                <a:latin typeface="Aharoni" pitchFamily="2" charset="-79"/>
                <a:cs typeface="Aharoni" pitchFamily="2" charset="-79"/>
              </a:rPr>
              <a:t>. </a:t>
            </a:r>
            <a:endParaRPr lang="es-CO" sz="3600" dirty="0" smtClean="0">
              <a:latin typeface="Aharoni" pitchFamily="2" charset="-79"/>
              <a:cs typeface="Aharoni" pitchFamily="2" charset="-79"/>
            </a:endParaRPr>
          </a:p>
          <a:p>
            <a:pPr marL="0" indent="0" algn="ctr">
              <a:buNone/>
            </a:pPr>
            <a:r>
              <a:rPr lang="es-CO" sz="3600" dirty="0" smtClean="0">
                <a:latin typeface="Aharoni" pitchFamily="2" charset="-79"/>
                <a:cs typeface="Aharoni" pitchFamily="2" charset="-79"/>
              </a:rPr>
              <a:t>Juan </a:t>
            </a:r>
            <a:r>
              <a:rPr lang="es-CO" sz="3600" dirty="0">
                <a:latin typeface="Aharoni" pitchFamily="2" charset="-79"/>
                <a:cs typeface="Aharoni" pitchFamily="2" charset="-79"/>
              </a:rPr>
              <a:t>10:16.</a:t>
            </a:r>
          </a:p>
        </p:txBody>
      </p:sp>
      <p:sp>
        <p:nvSpPr>
          <p:cNvPr id="2" name="1 Rectángulo"/>
          <p:cNvSpPr/>
          <p:nvPr/>
        </p:nvSpPr>
        <p:spPr>
          <a:xfrm>
            <a:off x="323529" y="2924944"/>
            <a:ext cx="8515646" cy="3416320"/>
          </a:xfrm>
          <a:prstGeom prst="rect">
            <a:avLst/>
          </a:prstGeom>
        </p:spPr>
        <p:txBody>
          <a:bodyPr wrap="square">
            <a:spAutoFit/>
          </a:bodyPr>
          <a:lstStyle/>
          <a:p>
            <a:pPr algn="ctr"/>
            <a:r>
              <a:rPr lang="es-CO" sz="2400" dirty="0">
                <a:solidFill>
                  <a:srgbClr val="FFFF00"/>
                </a:solidFill>
              </a:rPr>
              <a:t>Las personas no podrán oír si no hay un mensajero; las otras ovejas no podrán incorporarse a menos que vaya alguien a traerlas. </a:t>
            </a:r>
            <a:endParaRPr lang="es-CO" sz="2400" dirty="0" smtClean="0">
              <a:solidFill>
                <a:srgbClr val="FFFF00"/>
              </a:solidFill>
            </a:endParaRPr>
          </a:p>
          <a:p>
            <a:pPr algn="ctr"/>
            <a:r>
              <a:rPr lang="es-CO" sz="2400" dirty="0" smtClean="0">
                <a:solidFill>
                  <a:srgbClr val="FFFF00"/>
                </a:solidFill>
              </a:rPr>
              <a:t>Aquí </a:t>
            </a:r>
            <a:r>
              <a:rPr lang="es-CO" sz="2400" dirty="0">
                <a:solidFill>
                  <a:srgbClr val="FFFF00"/>
                </a:solidFill>
              </a:rPr>
              <a:t>se nos presenta la tremenda tarea misionera de la Iglesia. Y no debemos considerarla sólo en términos de lo que solíamos llamar las misiones extranjeras. Si sabemos de alguien aquí y ahora que está fuera del amor de Cristo, Se le podemos encontrar</a:t>
            </a:r>
            <a:r>
              <a:rPr lang="es-CO" sz="2400" dirty="0" smtClean="0">
                <a:solidFill>
                  <a:srgbClr val="FFFF00"/>
                </a:solidFill>
              </a:rPr>
              <a:t>.</a:t>
            </a:r>
          </a:p>
          <a:p>
            <a:pPr algn="ctr"/>
            <a:r>
              <a:rPr lang="es-CO" sz="2400" dirty="0" smtClean="0">
                <a:solidFill>
                  <a:srgbClr val="FFFF00"/>
                </a:solidFill>
              </a:rPr>
              <a:t> </a:t>
            </a:r>
            <a:r>
              <a:rPr lang="es-CO" sz="2400" dirty="0">
                <a:solidFill>
                  <a:srgbClr val="FFFF00"/>
                </a:solidFill>
              </a:rPr>
              <a:t>El sueño de Cristo depende de nosotros; somos nosotros los que podemos ayudarle a hacer del mundo un solo rebaño, con El como único Pastor.</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260648"/>
            <a:ext cx="2466975"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46249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626968" cy="2232248"/>
          </a:xfrm>
        </p:spPr>
        <p:txBody>
          <a:bodyPr>
            <a:normAutofit fontScale="92500" lnSpcReduction="20000"/>
          </a:bodyPr>
          <a:lstStyle/>
          <a:p>
            <a:pPr marL="0" indent="0" algn="ctr">
              <a:buNone/>
            </a:pPr>
            <a:r>
              <a:rPr lang="es-CO" sz="4300" dirty="0">
                <a:solidFill>
                  <a:srgbClr val="FFC000"/>
                </a:solidFill>
                <a:latin typeface="Arial Black" pitchFamily="34" charset="0"/>
              </a:rPr>
              <a:t>10</a:t>
            </a:r>
            <a:r>
              <a:rPr lang="es-CO" sz="4000" dirty="0">
                <a:latin typeface="Arial Black" pitchFamily="34" charset="0"/>
              </a:rPr>
              <a:t>). </a:t>
            </a:r>
            <a:r>
              <a:rPr lang="es-CO" sz="4000" dirty="0" smtClean="0">
                <a:latin typeface="Arial Black" pitchFamily="34" charset="0"/>
              </a:rPr>
              <a:t>Si oímos su voz hoy: </a:t>
            </a:r>
            <a:r>
              <a:rPr lang="es-CO" sz="4000" u="sng" dirty="0" smtClean="0">
                <a:latin typeface="Arial Black" pitchFamily="34" charset="0"/>
              </a:rPr>
              <a:t>Seguiremos </a:t>
            </a:r>
            <a:r>
              <a:rPr lang="es-CO" sz="4000" u="sng" dirty="0">
                <a:latin typeface="Arial Black" pitchFamily="34" charset="0"/>
              </a:rPr>
              <a:t>al Señor</a:t>
            </a:r>
            <a:r>
              <a:rPr lang="es-CO" sz="4000" dirty="0">
                <a:latin typeface="Arial Black" pitchFamily="34" charset="0"/>
              </a:rPr>
              <a:t>. </a:t>
            </a:r>
            <a:endParaRPr lang="es-CO" sz="4000" dirty="0" smtClean="0">
              <a:latin typeface="Arial Black" pitchFamily="34" charset="0"/>
            </a:endParaRPr>
          </a:p>
          <a:p>
            <a:pPr marL="0" indent="0" algn="ctr">
              <a:buNone/>
            </a:pPr>
            <a:r>
              <a:rPr lang="es-CO" sz="4000" dirty="0" smtClean="0">
                <a:latin typeface="Arial Black" pitchFamily="34" charset="0"/>
              </a:rPr>
              <a:t>Juan </a:t>
            </a:r>
            <a:r>
              <a:rPr lang="es-CO" sz="4000" dirty="0">
                <a:latin typeface="Arial Black" pitchFamily="34" charset="0"/>
              </a:rPr>
              <a:t>10:27.</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60648"/>
            <a:ext cx="2438400"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2924944"/>
            <a:ext cx="8631088" cy="3477875"/>
          </a:xfrm>
          <a:prstGeom prst="rect">
            <a:avLst/>
          </a:prstGeom>
        </p:spPr>
        <p:txBody>
          <a:bodyPr wrap="square">
            <a:spAutoFit/>
          </a:bodyPr>
          <a:lstStyle/>
          <a:p>
            <a:r>
              <a:rPr lang="es-CO" sz="2000" dirty="0" smtClean="0"/>
              <a:t>A los que oían su voz, les prometió tres cosas:</a:t>
            </a:r>
          </a:p>
          <a:p>
            <a:r>
              <a:rPr lang="es-CO" sz="2000" dirty="0" smtClean="0">
                <a:solidFill>
                  <a:srgbClr val="FFFF00"/>
                </a:solidFill>
              </a:rPr>
              <a:t>i</a:t>
            </a:r>
            <a:r>
              <a:rPr lang="es-CO" sz="2000" b="1" u="sng" dirty="0">
                <a:solidFill>
                  <a:srgbClr val="FFFF00"/>
                </a:solidFill>
              </a:rPr>
              <a:t>) Les </a:t>
            </a:r>
            <a:r>
              <a:rPr lang="es-CO" sz="2000" b="1" u="sng" dirty="0" smtClean="0">
                <a:solidFill>
                  <a:srgbClr val="FFFF00"/>
                </a:solidFill>
              </a:rPr>
              <a:t>prometió </a:t>
            </a:r>
            <a:r>
              <a:rPr lang="es-CO" sz="2000" b="1" u="sng" dirty="0">
                <a:solidFill>
                  <a:srgbClr val="FFFF00"/>
                </a:solidFill>
              </a:rPr>
              <a:t>la vida eterna</a:t>
            </a:r>
            <a:r>
              <a:rPr lang="es-CO" sz="2000" dirty="0">
                <a:solidFill>
                  <a:srgbClr val="FFFF00"/>
                </a:solidFill>
              </a:rPr>
              <a:t>. Les </a:t>
            </a:r>
            <a:r>
              <a:rPr lang="es-CO" sz="2000" dirty="0" smtClean="0">
                <a:solidFill>
                  <a:srgbClr val="FFFF00"/>
                </a:solidFill>
              </a:rPr>
              <a:t>prometió </a:t>
            </a:r>
            <a:r>
              <a:rPr lang="es-CO" sz="2000" dirty="0">
                <a:solidFill>
                  <a:srgbClr val="FFFF00"/>
                </a:solidFill>
              </a:rPr>
              <a:t>que, si Le </a:t>
            </a:r>
            <a:r>
              <a:rPr lang="es-CO" sz="2000" dirty="0" smtClean="0">
                <a:solidFill>
                  <a:srgbClr val="FFFF00"/>
                </a:solidFill>
              </a:rPr>
              <a:t>aceptaban </a:t>
            </a:r>
            <a:r>
              <a:rPr lang="es-CO" sz="2000" dirty="0">
                <a:solidFill>
                  <a:srgbClr val="FFFF00"/>
                </a:solidFill>
              </a:rPr>
              <a:t>como Maestro y Señor, si llegaban a ser de Su rebaño, toda la pequeñez de la vida terrenal se pasaría, y conocerían la gloria y la magnificencia de la vida de Dios.</a:t>
            </a:r>
          </a:p>
          <a:p>
            <a:r>
              <a:rPr lang="es-CO" sz="2000" dirty="0" smtClean="0"/>
              <a:t>ii</a:t>
            </a:r>
            <a:r>
              <a:rPr lang="es-CO" sz="2000" dirty="0"/>
              <a:t>) </a:t>
            </a:r>
            <a:r>
              <a:rPr lang="es-CO" sz="2000" b="1" u="sng" dirty="0"/>
              <a:t>Les prometió una vida que no tendría fin</a:t>
            </a:r>
            <a:r>
              <a:rPr lang="es-CO" sz="2000" dirty="0"/>
              <a:t>. La muerte no sería el fin, sino un nuevo principio; conocerían la gloria de una vida indestructible.</a:t>
            </a:r>
          </a:p>
          <a:p>
            <a:r>
              <a:rPr lang="es-CO" sz="2000" dirty="0" smtClean="0">
                <a:solidFill>
                  <a:srgbClr val="FFFF00"/>
                </a:solidFill>
              </a:rPr>
              <a:t>iii</a:t>
            </a:r>
            <a:r>
              <a:rPr lang="es-CO" sz="2000" dirty="0">
                <a:solidFill>
                  <a:srgbClr val="FFFF00"/>
                </a:solidFill>
              </a:rPr>
              <a:t>) </a:t>
            </a:r>
            <a:r>
              <a:rPr lang="es-CO" sz="2000" b="1" u="sng" dirty="0">
                <a:solidFill>
                  <a:srgbClr val="FFFF00"/>
                </a:solidFill>
              </a:rPr>
              <a:t>Les prometió una vida segura</a:t>
            </a:r>
            <a:r>
              <a:rPr lang="es-CO" sz="2000" dirty="0">
                <a:solidFill>
                  <a:srgbClr val="FFFF00"/>
                </a:solidFill>
              </a:rPr>
              <a:t>. Nada los podría arrebatar de Su mano. Eso no quería decir que no experimentarían la aflicción, el sufrimiento y la muerte; sino que, en los más dolorosos momentos y en las horas más oscuras se darían cuenta de que los brazos eternos estarían sosteniéndolos y rodeándolos. Aun en un mundo que se precipita al desastre experimentarían la serenidad de Dios.</a:t>
            </a:r>
          </a:p>
        </p:txBody>
      </p:sp>
    </p:spTree>
    <p:extLst>
      <p:ext uri="{BB962C8B-B14F-4D97-AF65-F5344CB8AC3E}">
        <p14:creationId xmlns:p14="http://schemas.microsoft.com/office/powerpoint/2010/main" val="66306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554960" cy="2232247"/>
          </a:xfrm>
        </p:spPr>
        <p:txBody>
          <a:bodyPr>
            <a:normAutofit fontScale="85000" lnSpcReduction="10000"/>
          </a:bodyPr>
          <a:lstStyle/>
          <a:p>
            <a:pPr marL="0" indent="0" algn="ctr">
              <a:buNone/>
            </a:pPr>
            <a:r>
              <a:rPr lang="es-CO" sz="3900" dirty="0">
                <a:solidFill>
                  <a:srgbClr val="FFC000"/>
                </a:solidFill>
                <a:latin typeface="Arial Black" pitchFamily="34" charset="0"/>
              </a:rPr>
              <a:t>11</a:t>
            </a:r>
            <a:r>
              <a:rPr lang="es-CO" sz="3600" dirty="0">
                <a:latin typeface="Arial Black" pitchFamily="34" charset="0"/>
              </a:rPr>
              <a:t>). </a:t>
            </a:r>
            <a:r>
              <a:rPr lang="es-CO" sz="3600" dirty="0" smtClean="0">
                <a:latin typeface="Arial Black" pitchFamily="34" charset="0"/>
              </a:rPr>
              <a:t>Si oímos su voz hoy: </a:t>
            </a:r>
            <a:r>
              <a:rPr lang="es-CO" sz="3600" u="sng" dirty="0" smtClean="0">
                <a:latin typeface="Arial Black" pitchFamily="34" charset="0"/>
              </a:rPr>
              <a:t>Seremos </a:t>
            </a:r>
            <a:r>
              <a:rPr lang="es-CO" sz="3600" u="sng" dirty="0">
                <a:latin typeface="Arial Black" pitchFamily="34" charset="0"/>
              </a:rPr>
              <a:t>llamados por </a:t>
            </a:r>
            <a:r>
              <a:rPr lang="es-CO" sz="3600" u="sng" dirty="0" smtClean="0">
                <a:latin typeface="Arial Black" pitchFamily="34" charset="0"/>
              </a:rPr>
              <a:t>nombre </a:t>
            </a:r>
            <a:r>
              <a:rPr lang="es-CO" sz="3600" u="sng" dirty="0">
                <a:latin typeface="Arial Black" pitchFamily="34" charset="0"/>
              </a:rPr>
              <a:t>por el Señor</a:t>
            </a:r>
            <a:r>
              <a:rPr lang="es-CO" sz="3600" dirty="0" smtClean="0">
                <a:latin typeface="Arial Black" pitchFamily="34" charset="0"/>
              </a:rPr>
              <a:t>.</a:t>
            </a:r>
          </a:p>
          <a:p>
            <a:pPr marL="0" indent="0" algn="ctr">
              <a:buNone/>
            </a:pPr>
            <a:r>
              <a:rPr lang="es-CO" sz="3600" dirty="0" smtClean="0">
                <a:latin typeface="Arial Black" pitchFamily="34" charset="0"/>
              </a:rPr>
              <a:t> </a:t>
            </a:r>
            <a:r>
              <a:rPr lang="es-CO" sz="3600" dirty="0">
                <a:latin typeface="Arial Black" pitchFamily="34" charset="0"/>
              </a:rPr>
              <a:t>Juan 10:3.</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0648"/>
            <a:ext cx="2682999"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7503" y="2852936"/>
            <a:ext cx="8875687" cy="4154984"/>
          </a:xfrm>
          <a:prstGeom prst="rect">
            <a:avLst/>
          </a:prstGeom>
        </p:spPr>
        <p:txBody>
          <a:bodyPr wrap="square">
            <a:spAutoFit/>
          </a:bodyPr>
          <a:lstStyle/>
          <a:p>
            <a:pPr algn="ctr"/>
            <a:r>
              <a:rPr lang="es-CO" sz="2400" dirty="0"/>
              <a:t> </a:t>
            </a:r>
            <a:r>
              <a:rPr lang="es-CO" sz="2400" dirty="0">
                <a:solidFill>
                  <a:srgbClr val="FFFF00"/>
                </a:solidFill>
              </a:rPr>
              <a:t>El “portero” cuidaba del rebaño durante la noche.  A la mañana volvía el pastor, llamaba a las ovejas por su nombre </a:t>
            </a:r>
            <a:r>
              <a:rPr lang="es-CO" sz="2400" dirty="0" smtClean="0">
                <a:solidFill>
                  <a:srgbClr val="FFFF00"/>
                </a:solidFill>
              </a:rPr>
              <a:t>(</a:t>
            </a:r>
            <a:r>
              <a:rPr lang="es-CO" sz="2400" b="1" dirty="0" smtClean="0">
                <a:solidFill>
                  <a:srgbClr val="FFFF00"/>
                </a:solidFill>
              </a:rPr>
              <a:t>COMO SI NO HUBIESE OTRA OVEJA</a:t>
            </a:r>
            <a:r>
              <a:rPr lang="es-CO" sz="2400" dirty="0" smtClean="0">
                <a:solidFill>
                  <a:srgbClr val="FFFF00"/>
                </a:solidFill>
              </a:rPr>
              <a:t>) y </a:t>
            </a:r>
            <a:r>
              <a:rPr lang="es-CO" sz="2400" dirty="0">
                <a:solidFill>
                  <a:srgbClr val="FFFF00"/>
                </a:solidFill>
              </a:rPr>
              <a:t>las hacía salir a pastar. </a:t>
            </a:r>
            <a:r>
              <a:rPr lang="es-CO" sz="2400" b="1" u="sng" dirty="0" smtClean="0">
                <a:solidFill>
                  <a:srgbClr val="FFFF00"/>
                </a:solidFill>
              </a:rPr>
              <a:t>Tu personalmente, eres especial para Dios.</a:t>
            </a:r>
          </a:p>
          <a:p>
            <a:pPr algn="ctr"/>
            <a:r>
              <a:rPr lang="es-CO" sz="2400" dirty="0" smtClean="0"/>
              <a:t>Al decir «Sus ovejas». </a:t>
            </a:r>
            <a:r>
              <a:rPr lang="es-CO" sz="2400" dirty="0"/>
              <a:t>I</a:t>
            </a:r>
            <a:r>
              <a:rPr lang="es-CO" sz="2400" dirty="0" smtClean="0"/>
              <a:t>mplica </a:t>
            </a:r>
            <a:r>
              <a:rPr lang="es-CO" sz="2400" dirty="0"/>
              <a:t>que dentro del redil se cobijaban otras ovejas, además de las que pertenecían al pastor.  Quizá en un mismo recinto se albergaban dos o tres </a:t>
            </a:r>
            <a:r>
              <a:rPr lang="es-CO" sz="2400" dirty="0" smtClean="0"/>
              <a:t>rebaños de diferentes pastores.  </a:t>
            </a:r>
            <a:r>
              <a:rPr lang="es-CO" sz="2400" dirty="0"/>
              <a:t>Sólo respondían al llamado del pastor las ovejas que le pertenecían.  En algunos lugares del Cercano Oriente, hoy día varios rebaños se albergan juntos por la noche, y por la mañana cada pastor sale en una dirección diferente llamando a sus ovejas. </a:t>
            </a:r>
          </a:p>
        </p:txBody>
      </p:sp>
    </p:spTree>
    <p:extLst>
      <p:ext uri="{BB962C8B-B14F-4D97-AF65-F5344CB8AC3E}">
        <p14:creationId xmlns:p14="http://schemas.microsoft.com/office/powerpoint/2010/main" val="997564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410944" cy="2304256"/>
          </a:xfrm>
        </p:spPr>
        <p:txBody>
          <a:bodyPr>
            <a:normAutofit lnSpcReduction="10000"/>
          </a:bodyPr>
          <a:lstStyle/>
          <a:p>
            <a:pPr marL="0" indent="0" algn="ctr">
              <a:buNone/>
            </a:pPr>
            <a:r>
              <a:rPr lang="es-CO" sz="4000" dirty="0">
                <a:solidFill>
                  <a:srgbClr val="FFC000"/>
                </a:solidFill>
                <a:latin typeface="Arial Black" pitchFamily="34" charset="0"/>
              </a:rPr>
              <a:t>12</a:t>
            </a:r>
            <a:r>
              <a:rPr lang="es-CO" sz="3600" dirty="0" smtClean="0">
                <a:latin typeface="Arial Black" pitchFamily="34" charset="0"/>
              </a:rPr>
              <a:t>). Si oímos su voz hoy: </a:t>
            </a:r>
            <a:r>
              <a:rPr lang="es-CO" sz="3600" u="sng" dirty="0" smtClean="0">
                <a:latin typeface="Arial Black" pitchFamily="34" charset="0"/>
              </a:rPr>
              <a:t>Conoceremos </a:t>
            </a:r>
            <a:r>
              <a:rPr lang="es-CO" sz="3600" u="sng" dirty="0">
                <a:latin typeface="Arial Black" pitchFamily="34" charset="0"/>
              </a:rPr>
              <a:t>al Señor</a:t>
            </a:r>
            <a:r>
              <a:rPr lang="es-CO" sz="3600" dirty="0">
                <a:latin typeface="Arial Black" pitchFamily="34" charset="0"/>
              </a:rPr>
              <a:t>. </a:t>
            </a:r>
            <a:endParaRPr lang="es-CO" sz="3600" dirty="0" smtClean="0">
              <a:latin typeface="Arial Black" pitchFamily="34" charset="0"/>
            </a:endParaRPr>
          </a:p>
          <a:p>
            <a:pPr marL="0" indent="0" algn="ctr">
              <a:buNone/>
            </a:pPr>
            <a:r>
              <a:rPr lang="es-CO" sz="3600" dirty="0" smtClean="0">
                <a:latin typeface="Arial Black" pitchFamily="34" charset="0"/>
              </a:rPr>
              <a:t>Juan </a:t>
            </a:r>
            <a:r>
              <a:rPr lang="es-CO" sz="3600" dirty="0">
                <a:latin typeface="Arial Black" pitchFamily="34" charset="0"/>
              </a:rPr>
              <a:t>10:4.</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60648"/>
            <a:ext cx="2106166" cy="233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2852936"/>
            <a:ext cx="8442870" cy="3785652"/>
          </a:xfrm>
          <a:prstGeom prst="rect">
            <a:avLst/>
          </a:prstGeom>
        </p:spPr>
        <p:txBody>
          <a:bodyPr wrap="square">
            <a:spAutoFit/>
          </a:bodyPr>
          <a:lstStyle/>
          <a:p>
            <a:pPr algn="ctr"/>
            <a:r>
              <a:rPr lang="es-CO" sz="2400" dirty="0">
                <a:solidFill>
                  <a:srgbClr val="FFFF00"/>
                </a:solidFill>
              </a:rPr>
              <a:t>Los pastores del Cercano Oriente viven muy cerca de su rebaño. Cuando la última oveja ha sido sacada del aprisco, el pastor se coloca a la cabeza del rebaño, y las ovejas lo siguen, normalmente sin vacilación.  Se hace referencia a esta costumbre en el </a:t>
            </a:r>
            <a:r>
              <a:rPr lang="es-CO" sz="2400" dirty="0" smtClean="0">
                <a:solidFill>
                  <a:srgbClr val="FFFF00"/>
                </a:solidFill>
              </a:rPr>
              <a:t>(Sal.77:20) </a:t>
            </a:r>
            <a:r>
              <a:rPr lang="es-CO" sz="2400" dirty="0">
                <a:solidFill>
                  <a:srgbClr val="FFFF00"/>
                </a:solidFill>
              </a:rPr>
              <a:t>“</a:t>
            </a:r>
            <a:r>
              <a:rPr lang="es-CO" sz="2400" b="1" dirty="0">
                <a:solidFill>
                  <a:srgbClr val="FFFF00"/>
                </a:solidFill>
              </a:rPr>
              <a:t>’Condujiste a tu pueblo como ovejas</a:t>
            </a:r>
            <a:r>
              <a:rPr lang="es-CO" sz="2400" dirty="0" smtClean="0">
                <a:solidFill>
                  <a:srgbClr val="FFFF00"/>
                </a:solidFill>
              </a:rPr>
              <a:t>’. </a:t>
            </a:r>
          </a:p>
          <a:p>
            <a:pPr algn="ctr"/>
            <a:r>
              <a:rPr lang="es-CO" sz="2400" dirty="0" smtClean="0">
                <a:solidFill>
                  <a:srgbClr val="FFFF00"/>
                </a:solidFill>
              </a:rPr>
              <a:t>Así </a:t>
            </a:r>
            <a:r>
              <a:rPr lang="es-CO" sz="2400" dirty="0">
                <a:solidFill>
                  <a:srgbClr val="FFFF00"/>
                </a:solidFill>
              </a:rPr>
              <a:t>como un rebaño sigue al pastor mientras el pastor lo conduce, así también Israel, doquiera se dirigían </a:t>
            </a:r>
            <a:r>
              <a:rPr lang="es-CO" sz="2400" dirty="0" smtClean="0">
                <a:solidFill>
                  <a:srgbClr val="FFFF00"/>
                </a:solidFill>
              </a:rPr>
              <a:t>eran conducidos por «</a:t>
            </a:r>
            <a:r>
              <a:rPr lang="es-CO" sz="2400" b="1" dirty="0" smtClean="0">
                <a:solidFill>
                  <a:srgbClr val="FFFF00"/>
                </a:solidFill>
              </a:rPr>
              <a:t>Moisés y Aarón</a:t>
            </a:r>
            <a:r>
              <a:rPr lang="es-CO" sz="2400" dirty="0" smtClean="0">
                <a:solidFill>
                  <a:srgbClr val="FFFF00"/>
                </a:solidFill>
              </a:rPr>
              <a:t>» (Num.33:1).</a:t>
            </a:r>
          </a:p>
          <a:p>
            <a:pPr algn="ctr"/>
            <a:r>
              <a:rPr lang="es-CO" sz="2400" dirty="0" smtClean="0">
                <a:solidFill>
                  <a:srgbClr val="FFFF00"/>
                </a:solidFill>
              </a:rPr>
              <a:t>Tanto Moisés, Aarón y el pueblo se movían cuando la nube que estaba sobre ellos, y representaba a Cristo, comenzaba a moverse</a:t>
            </a:r>
          </a:p>
        </p:txBody>
      </p:sp>
    </p:spTree>
    <p:extLst>
      <p:ext uri="{BB962C8B-B14F-4D97-AF65-F5344CB8AC3E}">
        <p14:creationId xmlns:p14="http://schemas.microsoft.com/office/powerpoint/2010/main" val="60281057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482952" cy="1872207"/>
          </a:xfrm>
        </p:spPr>
        <p:txBody>
          <a:bodyPr>
            <a:normAutofit fontScale="92500" lnSpcReduction="20000"/>
          </a:bodyPr>
          <a:lstStyle/>
          <a:p>
            <a:pPr marL="0" indent="0" algn="ctr">
              <a:buNone/>
            </a:pPr>
            <a:r>
              <a:rPr lang="es-CO" sz="4000" dirty="0">
                <a:solidFill>
                  <a:srgbClr val="FFC000"/>
                </a:solidFill>
                <a:latin typeface="Arial Black" pitchFamily="34" charset="0"/>
              </a:rPr>
              <a:t>13</a:t>
            </a:r>
            <a:r>
              <a:rPr lang="es-CO" sz="3600" dirty="0" smtClean="0">
                <a:latin typeface="Arial Black" pitchFamily="34" charset="0"/>
              </a:rPr>
              <a:t>).Si oímos su voz hoy: </a:t>
            </a:r>
            <a:r>
              <a:rPr lang="es-CO" sz="3600" u="sng" dirty="0" smtClean="0">
                <a:latin typeface="Arial Black" pitchFamily="34" charset="0"/>
              </a:rPr>
              <a:t>Seremos </a:t>
            </a:r>
            <a:r>
              <a:rPr lang="es-CO" sz="3600" u="sng" dirty="0">
                <a:latin typeface="Arial Black" pitchFamily="34" charset="0"/>
              </a:rPr>
              <a:t>de la verdad con el Señor</a:t>
            </a:r>
            <a:r>
              <a:rPr lang="es-CO" sz="3600" dirty="0">
                <a:latin typeface="Arial Black" pitchFamily="34" charset="0"/>
              </a:rPr>
              <a:t>. Juan 18:37.</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88640"/>
            <a:ext cx="3069332"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2924944"/>
            <a:ext cx="8136904" cy="3170099"/>
          </a:xfrm>
          <a:prstGeom prst="rect">
            <a:avLst/>
          </a:prstGeom>
        </p:spPr>
        <p:txBody>
          <a:bodyPr wrap="square">
            <a:spAutoFit/>
          </a:bodyPr>
          <a:lstStyle/>
          <a:p>
            <a:pPr algn="ctr"/>
            <a:r>
              <a:rPr lang="es-CO" sz="2000" dirty="0"/>
              <a:t>El propósito de la encarnación era el establecimiento del reino de la gracia preparatorio del reino de la </a:t>
            </a:r>
            <a:r>
              <a:rPr lang="es-CO" sz="2000" dirty="0" smtClean="0"/>
              <a:t>gloria (que será establecido en su segunda venida).</a:t>
            </a:r>
            <a:endParaRPr lang="es-CO" sz="2000" dirty="0"/>
          </a:p>
          <a:p>
            <a:pPr algn="ctr"/>
            <a:endParaRPr lang="es-CO" sz="2000" dirty="0" smtClean="0"/>
          </a:p>
          <a:p>
            <a:pPr algn="ctr"/>
            <a:r>
              <a:rPr lang="es-CO" sz="2000" b="1" dirty="0" smtClean="0">
                <a:solidFill>
                  <a:srgbClr val="FFFF00"/>
                </a:solidFill>
              </a:rPr>
              <a:t>Durante </a:t>
            </a:r>
            <a:r>
              <a:rPr lang="es-CO" sz="2000" b="1" dirty="0">
                <a:solidFill>
                  <a:srgbClr val="FFFF00"/>
                </a:solidFill>
              </a:rPr>
              <a:t>siglos de tinieblas y </a:t>
            </a:r>
            <a:r>
              <a:rPr lang="es-CO" sz="2000" b="1" dirty="0" smtClean="0">
                <a:solidFill>
                  <a:srgbClr val="FFFF00"/>
                </a:solidFill>
              </a:rPr>
              <a:t>tergiversación (DURANTE CUATRO MIL AÑOS, DESDE EL EDÉN HASTA LA CRUZ), </a:t>
            </a:r>
            <a:r>
              <a:rPr lang="es-CO" sz="2000" b="1" dirty="0">
                <a:solidFill>
                  <a:srgbClr val="FFFF00"/>
                </a:solidFill>
              </a:rPr>
              <a:t>el gran engañador había oscurecido la verdad en cuanto a Dios, el hombre y la salvación. </a:t>
            </a:r>
            <a:endParaRPr lang="es-CO" sz="2000" b="1" dirty="0" smtClean="0">
              <a:solidFill>
                <a:srgbClr val="FFFF00"/>
              </a:solidFill>
            </a:endParaRPr>
          </a:p>
          <a:p>
            <a:pPr algn="ctr"/>
            <a:r>
              <a:rPr lang="es-CO" sz="2000" b="1" dirty="0" smtClean="0">
                <a:solidFill>
                  <a:srgbClr val="FFFF00"/>
                </a:solidFill>
              </a:rPr>
              <a:t>Cuando oímos la voz de Dios, aceptamos su Palabra tal como Él la habló, como dijo él </a:t>
            </a:r>
            <a:r>
              <a:rPr lang="es-CO" sz="2000" b="1" dirty="0">
                <a:solidFill>
                  <a:srgbClr val="FFFF00"/>
                </a:solidFill>
              </a:rPr>
              <a:t>mismo Jesús: «hasta que pasen el cielo y la tierra, ni una jota ni una tilde pasará </a:t>
            </a:r>
            <a:r>
              <a:rPr lang="es-CO" sz="2000" b="1" dirty="0" smtClean="0">
                <a:solidFill>
                  <a:srgbClr val="FFFF00"/>
                </a:solidFill>
              </a:rPr>
              <a:t>de la Ley» (Mat.5:18).</a:t>
            </a:r>
            <a:endParaRPr lang="es-CO" sz="2000" b="1" dirty="0">
              <a:solidFill>
                <a:srgbClr val="FFFF00"/>
              </a:solidFill>
            </a:endParaRPr>
          </a:p>
        </p:txBody>
      </p:sp>
    </p:spTree>
    <p:extLst>
      <p:ext uri="{BB962C8B-B14F-4D97-AF65-F5344CB8AC3E}">
        <p14:creationId xmlns:p14="http://schemas.microsoft.com/office/powerpoint/2010/main" val="6787861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65667"/>
            <a:ext cx="5626968" cy="2088232"/>
          </a:xfrm>
        </p:spPr>
        <p:txBody>
          <a:bodyPr>
            <a:normAutofit fontScale="92500" lnSpcReduction="20000"/>
          </a:bodyPr>
          <a:lstStyle/>
          <a:p>
            <a:pPr marL="0" indent="0" algn="ctr">
              <a:buNone/>
            </a:pPr>
            <a:r>
              <a:rPr lang="es-CO" sz="4300" dirty="0">
                <a:solidFill>
                  <a:srgbClr val="FFC000"/>
                </a:solidFill>
                <a:latin typeface="Arial Black" pitchFamily="34" charset="0"/>
              </a:rPr>
              <a:t>14</a:t>
            </a:r>
            <a:r>
              <a:rPr lang="es-CO" sz="4000" dirty="0">
                <a:latin typeface="Arial Black" pitchFamily="34" charset="0"/>
              </a:rPr>
              <a:t>). </a:t>
            </a:r>
            <a:r>
              <a:rPr lang="es-CO" sz="4000" dirty="0" smtClean="0">
                <a:latin typeface="Arial Black" pitchFamily="34" charset="0"/>
              </a:rPr>
              <a:t>Si oímos su voz hoy: </a:t>
            </a:r>
            <a:r>
              <a:rPr lang="es-CO" sz="4000" u="sng" dirty="0" smtClean="0">
                <a:latin typeface="Arial Black" pitchFamily="34" charset="0"/>
              </a:rPr>
              <a:t>Obedeceremos </a:t>
            </a:r>
            <a:r>
              <a:rPr lang="es-CO" sz="4000" u="sng" dirty="0">
                <a:latin typeface="Arial Black" pitchFamily="34" charset="0"/>
              </a:rPr>
              <a:t>la Palabra del Señor</a:t>
            </a:r>
            <a:r>
              <a:rPr lang="es-CO" sz="4000" dirty="0">
                <a:latin typeface="Arial Black" pitchFamily="34" charset="0"/>
              </a:rPr>
              <a:t>. </a:t>
            </a:r>
            <a:endParaRPr lang="es-CO" sz="4000" dirty="0" smtClean="0">
              <a:latin typeface="Arial Black" pitchFamily="34" charset="0"/>
            </a:endParaRPr>
          </a:p>
          <a:p>
            <a:pPr marL="0" indent="0" algn="ctr">
              <a:buNone/>
            </a:pPr>
            <a:r>
              <a:rPr lang="es-CO" sz="4000" dirty="0" smtClean="0">
                <a:latin typeface="Arial Black" pitchFamily="34" charset="0"/>
              </a:rPr>
              <a:t>Juan 8:37</a:t>
            </a:r>
            <a:endParaRPr lang="es-CO" sz="4000" dirty="0">
              <a:latin typeface="Arial Black"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260648"/>
            <a:ext cx="2476872" cy="249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140968"/>
            <a:ext cx="8208912" cy="3416320"/>
          </a:xfrm>
          <a:prstGeom prst="rect">
            <a:avLst/>
          </a:prstGeom>
        </p:spPr>
        <p:txBody>
          <a:bodyPr wrap="square">
            <a:spAutoFit/>
          </a:bodyPr>
          <a:lstStyle/>
          <a:p>
            <a:pPr algn="ctr"/>
            <a:r>
              <a:rPr lang="es-CO" sz="2400" dirty="0"/>
              <a:t> El hecho de que los judíos tramaran </a:t>
            </a:r>
            <a:r>
              <a:rPr lang="es-CO" sz="2400" dirty="0" smtClean="0"/>
              <a:t>asesinar a Jesús </a:t>
            </a:r>
            <a:r>
              <a:rPr lang="es-CO" sz="2400" dirty="0"/>
              <a:t>era una prueba de que eran esclavos del </a:t>
            </a:r>
            <a:r>
              <a:rPr lang="es-CO" sz="2400" dirty="0" smtClean="0"/>
              <a:t>pecado.</a:t>
            </a:r>
            <a:endParaRPr lang="es-CO" sz="2400" dirty="0"/>
          </a:p>
          <a:p>
            <a:pPr algn="ctr"/>
            <a:r>
              <a:rPr lang="es-CO" sz="2400" dirty="0"/>
              <a:t>   Mi palabra no halla </a:t>
            </a:r>
            <a:r>
              <a:rPr lang="es-CO" sz="2400" dirty="0" smtClean="0"/>
              <a:t>cabida en vosotros, porque no </a:t>
            </a:r>
            <a:r>
              <a:rPr lang="es-CO" sz="2400" b="1" u="sng" dirty="0" smtClean="0"/>
              <a:t>queréis</a:t>
            </a:r>
            <a:r>
              <a:rPr lang="es-CO" sz="2400" dirty="0" smtClean="0"/>
              <a:t> hacer lo que Yo os digo.  </a:t>
            </a:r>
            <a:r>
              <a:rPr lang="es-CO" sz="2400" dirty="0"/>
              <a:t>Los judíos no estaban dispuestos a aceptar el mensaje de Jesús, un mensaje que los habría liberado de la esclavitud del </a:t>
            </a:r>
            <a:r>
              <a:rPr lang="es-CO" sz="2400" dirty="0" smtClean="0"/>
              <a:t>pecado. </a:t>
            </a:r>
          </a:p>
          <a:p>
            <a:pPr algn="ctr"/>
            <a:r>
              <a:rPr lang="es-CO" sz="2400" dirty="0" smtClean="0"/>
              <a:t>De la misma forma, si tu realmente deseas ser salvo, debes comenzar hoy a obedecer todo lo que Dios dice en su Santa Palabra, de lo contrario será puro bla, bla, bla.  </a:t>
            </a:r>
            <a:endParaRPr lang="es-CO" sz="2400" dirty="0"/>
          </a:p>
        </p:txBody>
      </p:sp>
    </p:spTree>
    <p:extLst>
      <p:ext uri="{BB962C8B-B14F-4D97-AF65-F5344CB8AC3E}">
        <p14:creationId xmlns:p14="http://schemas.microsoft.com/office/powerpoint/2010/main" val="305353885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626968" cy="2088231"/>
          </a:xfrm>
        </p:spPr>
        <p:txBody>
          <a:bodyPr>
            <a:normAutofit fontScale="77500" lnSpcReduction="20000"/>
          </a:bodyPr>
          <a:lstStyle/>
          <a:p>
            <a:pPr marL="0" indent="0" algn="ctr">
              <a:buNone/>
            </a:pPr>
            <a:r>
              <a:rPr lang="es-CO" sz="4000" b="1" dirty="0">
                <a:solidFill>
                  <a:srgbClr val="FFC000"/>
                </a:solidFill>
              </a:rPr>
              <a:t>15</a:t>
            </a:r>
            <a:r>
              <a:rPr lang="es-CO" sz="3600" b="1" dirty="0" smtClean="0"/>
              <a:t>).Si oímos hoy su voz: </a:t>
            </a:r>
            <a:r>
              <a:rPr lang="es-CO" sz="3600" b="1" u="sng" dirty="0" smtClean="0"/>
              <a:t>Obedeceremos </a:t>
            </a:r>
            <a:r>
              <a:rPr lang="es-CO" sz="3600" b="1" u="sng" dirty="0"/>
              <a:t>la doctrina de la verdad del S</a:t>
            </a:r>
            <a:r>
              <a:rPr lang="es-CO" sz="3600" b="1" u="sng" dirty="0" smtClean="0"/>
              <a:t>eñor como lo hicieron los apóstoles</a:t>
            </a:r>
            <a:r>
              <a:rPr lang="es-CO" sz="3600" b="1" dirty="0" smtClean="0"/>
              <a:t>.</a:t>
            </a:r>
          </a:p>
          <a:p>
            <a:pPr marL="0" indent="0" algn="ctr">
              <a:buNone/>
            </a:pPr>
            <a:r>
              <a:rPr lang="es-CO" sz="3600" b="1" dirty="0" smtClean="0"/>
              <a:t>1Juan </a:t>
            </a:r>
            <a:r>
              <a:rPr lang="es-CO" sz="3600" b="1" dirty="0"/>
              <a:t>4:6.</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60648"/>
            <a:ext cx="2755007"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7" y="2636912"/>
            <a:ext cx="8515647" cy="4093428"/>
          </a:xfrm>
          <a:prstGeom prst="rect">
            <a:avLst/>
          </a:prstGeom>
        </p:spPr>
        <p:txBody>
          <a:bodyPr wrap="square">
            <a:spAutoFit/>
          </a:bodyPr>
          <a:lstStyle/>
          <a:p>
            <a:pPr algn="ctr"/>
            <a:r>
              <a:rPr lang="es-CO" dirty="0"/>
              <a:t> </a:t>
            </a:r>
            <a:r>
              <a:rPr lang="es-CO" sz="2000" dirty="0"/>
              <a:t>Hay armonía natural entre los maestros que “son de Dios “ y los que conocen a Dios. </a:t>
            </a:r>
            <a:endParaRPr lang="es-CO" sz="2000" dirty="0" smtClean="0"/>
          </a:p>
          <a:p>
            <a:pPr algn="ctr"/>
            <a:r>
              <a:rPr lang="es-CO" sz="2000" dirty="0" smtClean="0">
                <a:solidFill>
                  <a:srgbClr val="FFFF00"/>
                </a:solidFill>
              </a:rPr>
              <a:t>Los </a:t>
            </a:r>
            <a:r>
              <a:rPr lang="es-CO" sz="2000" dirty="0">
                <a:solidFill>
                  <a:srgbClr val="FFFF00"/>
                </a:solidFill>
              </a:rPr>
              <a:t>oyentes escuchan con suma atención la enseñanza que imparten los que </a:t>
            </a:r>
            <a:r>
              <a:rPr lang="es-CO" sz="2000" u="sng" dirty="0" smtClean="0">
                <a:solidFill>
                  <a:srgbClr val="FFFF00"/>
                </a:solidFill>
              </a:rPr>
              <a:t>YA</a:t>
            </a:r>
            <a:r>
              <a:rPr lang="es-CO" sz="2000" dirty="0" smtClean="0">
                <a:solidFill>
                  <a:srgbClr val="FFFF00"/>
                </a:solidFill>
              </a:rPr>
              <a:t> </a:t>
            </a:r>
            <a:r>
              <a:rPr lang="es-CO" sz="2000" dirty="0">
                <a:solidFill>
                  <a:srgbClr val="FFFF00"/>
                </a:solidFill>
              </a:rPr>
              <a:t>tienen una relación íntima con el Padre. Al recordar esta verdad a sus lectores, Juan también registra una prueba de que la profesión cristiana es genuina: los que conocen a Dios, escuchan atentamente a sus verdaderos </a:t>
            </a:r>
            <a:r>
              <a:rPr lang="es-CO" sz="2000" dirty="0" smtClean="0">
                <a:solidFill>
                  <a:srgbClr val="FFFF00"/>
                </a:solidFill>
              </a:rPr>
              <a:t>mensajeros. </a:t>
            </a:r>
          </a:p>
          <a:p>
            <a:pPr algn="ctr"/>
            <a:r>
              <a:rPr lang="es-CO" sz="2000" dirty="0" smtClean="0">
                <a:solidFill>
                  <a:srgbClr val="FFFF00"/>
                </a:solidFill>
              </a:rPr>
              <a:t>El que no nos escucha «No </a:t>
            </a:r>
            <a:r>
              <a:rPr lang="es-CO" sz="2000" dirty="0">
                <a:solidFill>
                  <a:srgbClr val="FFFF00"/>
                </a:solidFill>
              </a:rPr>
              <a:t>es de </a:t>
            </a:r>
            <a:r>
              <a:rPr lang="es-CO" sz="2000" dirty="0" smtClean="0">
                <a:solidFill>
                  <a:srgbClr val="FFFF00"/>
                </a:solidFill>
              </a:rPr>
              <a:t>Dios». El que «No </a:t>
            </a:r>
            <a:r>
              <a:rPr lang="es-CO" sz="2000" dirty="0">
                <a:solidFill>
                  <a:srgbClr val="FFFF00"/>
                </a:solidFill>
              </a:rPr>
              <a:t>nos </a:t>
            </a:r>
            <a:r>
              <a:rPr lang="es-CO" sz="2000" dirty="0" smtClean="0">
                <a:solidFill>
                  <a:srgbClr val="FFFF00"/>
                </a:solidFill>
              </a:rPr>
              <a:t>oye», no es de Dios.</a:t>
            </a:r>
            <a:endParaRPr lang="es-CO" sz="2000" dirty="0">
              <a:solidFill>
                <a:srgbClr val="FFFF00"/>
              </a:solidFill>
            </a:endParaRPr>
          </a:p>
          <a:p>
            <a:pPr algn="ctr"/>
            <a:r>
              <a:rPr lang="es-CO" sz="2000" dirty="0"/>
              <a:t>   </a:t>
            </a:r>
            <a:endParaRPr lang="es-CO" sz="2000" dirty="0" smtClean="0"/>
          </a:p>
          <a:p>
            <a:pPr algn="ctr"/>
            <a:r>
              <a:rPr lang="es-CO" sz="2000" dirty="0" smtClean="0"/>
              <a:t> </a:t>
            </a:r>
            <a:r>
              <a:rPr lang="es-CO" sz="2000" dirty="0"/>
              <a:t>Si una persona ha resistido al poder convincente del Espíritu, difícilmente escuchará a un siervo de Dios. Si dicha resistencia es consciente y persistente, tal persona con frecuencia ni siquiera permite que le hablen los siervos de Dios, sino que los rechaza así como ha desechado al Espíritu. Es, pues, poco lo que se puede hacer directamente por esta clase de personas </a:t>
            </a:r>
            <a:r>
              <a:rPr lang="es-CO" sz="2000" dirty="0" smtClean="0"/>
              <a:t>(1Cor.2:14</a:t>
            </a:r>
            <a:r>
              <a:rPr lang="es-CO" sz="2000" dirty="0"/>
              <a:t>).</a:t>
            </a:r>
          </a:p>
        </p:txBody>
      </p:sp>
    </p:spTree>
    <p:extLst>
      <p:ext uri="{BB962C8B-B14F-4D97-AF65-F5344CB8AC3E}">
        <p14:creationId xmlns:p14="http://schemas.microsoft.com/office/powerpoint/2010/main" val="22613259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74688"/>
            <a:ext cx="5410944" cy="2490217"/>
          </a:xfrm>
        </p:spPr>
        <p:txBody>
          <a:bodyPr>
            <a:normAutofit/>
          </a:bodyPr>
          <a:lstStyle/>
          <a:p>
            <a:pPr marL="0" indent="0" algn="ctr">
              <a:buNone/>
            </a:pPr>
            <a:r>
              <a:rPr lang="es-CO" sz="4000" dirty="0">
                <a:solidFill>
                  <a:srgbClr val="FFC000"/>
                </a:solidFill>
                <a:latin typeface="Bauhaus 93" pitchFamily="82" charset="0"/>
              </a:rPr>
              <a:t>16</a:t>
            </a:r>
            <a:r>
              <a:rPr lang="es-CO" sz="3600" dirty="0" smtClean="0">
                <a:latin typeface="Bauhaus 93" pitchFamily="82" charset="0"/>
              </a:rPr>
              <a:t>). Si oímos su voz: </a:t>
            </a:r>
            <a:r>
              <a:rPr lang="es-CO" sz="3600" u="sng" dirty="0" smtClean="0">
                <a:latin typeface="Bauhaus 93" pitchFamily="82" charset="0"/>
              </a:rPr>
              <a:t>Recibiremos </a:t>
            </a:r>
            <a:r>
              <a:rPr lang="es-CO" sz="3600" u="sng" dirty="0">
                <a:latin typeface="Bauhaus 93" pitchFamily="82" charset="0"/>
              </a:rPr>
              <a:t>el llamado del Señor</a:t>
            </a:r>
            <a:r>
              <a:rPr lang="es-CO" sz="3600" dirty="0">
                <a:latin typeface="Bauhaus 93" pitchFamily="82" charset="0"/>
              </a:rPr>
              <a:t>. </a:t>
            </a:r>
            <a:endParaRPr lang="es-CO" sz="3600" dirty="0" smtClean="0">
              <a:latin typeface="Bauhaus 93" pitchFamily="82" charset="0"/>
            </a:endParaRPr>
          </a:p>
          <a:p>
            <a:pPr marL="0" indent="0" algn="ctr">
              <a:buNone/>
            </a:pPr>
            <a:r>
              <a:rPr lang="es-CO" sz="3600" dirty="0" smtClean="0">
                <a:latin typeface="Bauhaus 93" pitchFamily="82" charset="0"/>
              </a:rPr>
              <a:t>Hech.7:31,34</a:t>
            </a:r>
            <a:r>
              <a:rPr lang="es-CO" sz="3600" dirty="0">
                <a:latin typeface="Bauhaus 93" pitchFamily="82" charset="0"/>
              </a:rPr>
              <a:t>.</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0649"/>
            <a:ext cx="2304256"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9512" y="2564905"/>
            <a:ext cx="8640960" cy="4062651"/>
          </a:xfrm>
          <a:prstGeom prst="rect">
            <a:avLst/>
          </a:prstGeom>
          <a:solidFill>
            <a:srgbClr val="0070C0"/>
          </a:solidFill>
        </p:spPr>
        <p:txBody>
          <a:bodyPr wrap="square">
            <a:spAutoFit/>
          </a:bodyPr>
          <a:lstStyle/>
          <a:p>
            <a:pPr algn="ctr"/>
            <a:r>
              <a:rPr lang="es-CO" sz="2000" dirty="0" smtClean="0"/>
              <a:t>El texto sugiere </a:t>
            </a:r>
            <a:r>
              <a:rPr lang="es-CO" sz="2000" dirty="0"/>
              <a:t>que Cristo se ha detenido junto a la puerta y allí permanece.  Nunca se cansa de ofrecer su bendita presencia a todos los que quieren recibirlo. </a:t>
            </a:r>
          </a:p>
          <a:p>
            <a:pPr algn="ctr"/>
            <a:r>
              <a:rPr lang="es-CO" sz="2000" dirty="0"/>
              <a:t>E</a:t>
            </a:r>
            <a:r>
              <a:rPr lang="es-CO" sz="2000" dirty="0" smtClean="0"/>
              <a:t>sta </a:t>
            </a:r>
            <a:r>
              <a:rPr lang="es-CO" sz="2000" dirty="0"/>
              <a:t>puerta está bajo el control individual y cada uno puede abrirla o cerrarla según su voluntad.  Cristo aguarda la decisión de cada persona porque es la puerta del alma.  </a:t>
            </a:r>
            <a:endParaRPr lang="es-CO" sz="2000" dirty="0" smtClean="0"/>
          </a:p>
          <a:p>
            <a:pPr algn="ctr"/>
            <a:r>
              <a:rPr lang="es-CO" sz="2000" dirty="0" smtClean="0"/>
              <a:t>Cristo </a:t>
            </a:r>
            <a:r>
              <a:rPr lang="es-CO" sz="2000" dirty="0"/>
              <a:t>llama a la puerta de las emociones por medio de su amor, su palabra y sus providencias; llama a la puerta de la mente por medio de su sabiduría; llama a la puerta de la conciencia por medio de su autoridad; llama a la puerta de las esperanzas humanas por medio de sus infalibles promesas. </a:t>
            </a:r>
          </a:p>
          <a:p>
            <a:pPr algn="ctr"/>
            <a:r>
              <a:rPr lang="es-CO" sz="2000" dirty="0"/>
              <a:t>   También puede considerarse que este pasaje se refiere a Cristo que está a la puerta de la vida humana, y en verdad de la historia humana, listo para entrar y bendecir con su presencia a su pueblo que espera </a:t>
            </a:r>
            <a:endParaRPr lang="es-CO" sz="2000" dirty="0" smtClean="0"/>
          </a:p>
          <a:p>
            <a:pPr algn="ctr"/>
            <a:r>
              <a:rPr lang="es-CO" sz="2000" dirty="0" smtClean="0"/>
              <a:t>Si desea más información lea </a:t>
            </a:r>
            <a:r>
              <a:rPr lang="es-CO" sz="2000" dirty="0" smtClean="0">
                <a:solidFill>
                  <a:srgbClr val="FFC000"/>
                </a:solidFill>
              </a:rPr>
              <a:t>(Mat.24:33</a:t>
            </a:r>
            <a:r>
              <a:rPr lang="es-CO" sz="2000" dirty="0">
                <a:solidFill>
                  <a:srgbClr val="FFC000"/>
                </a:solidFill>
              </a:rPr>
              <a:t>; </a:t>
            </a:r>
            <a:r>
              <a:rPr lang="es-CO" sz="2000" dirty="0" smtClean="0">
                <a:solidFill>
                  <a:srgbClr val="FFC000"/>
                </a:solidFill>
              </a:rPr>
              <a:t>Luc.12:36</a:t>
            </a:r>
            <a:r>
              <a:rPr lang="es-CO" sz="2000" dirty="0">
                <a:solidFill>
                  <a:srgbClr val="FFC000"/>
                </a:solidFill>
              </a:rPr>
              <a:t>; </a:t>
            </a:r>
            <a:r>
              <a:rPr lang="es-CO" sz="2000" dirty="0" smtClean="0">
                <a:solidFill>
                  <a:srgbClr val="FFC000"/>
                </a:solidFill>
              </a:rPr>
              <a:t>Juan 5:9</a:t>
            </a:r>
            <a:r>
              <a:rPr lang="es-CO" sz="2000" dirty="0">
                <a:solidFill>
                  <a:srgbClr val="FFC000"/>
                </a:solidFill>
              </a:rPr>
              <a:t>). </a:t>
            </a:r>
          </a:p>
        </p:txBody>
      </p:sp>
    </p:spTree>
    <p:extLst>
      <p:ext uri="{BB962C8B-B14F-4D97-AF65-F5344CB8AC3E}">
        <p14:creationId xmlns:p14="http://schemas.microsoft.com/office/powerpoint/2010/main" val="107418017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987008" cy="2376264"/>
          </a:xfrm>
        </p:spPr>
        <p:txBody>
          <a:bodyPr>
            <a:normAutofit fontScale="92500"/>
          </a:bodyPr>
          <a:lstStyle/>
          <a:p>
            <a:pPr marL="0" indent="0" algn="ctr">
              <a:buNone/>
            </a:pPr>
            <a:r>
              <a:rPr lang="es-CO" sz="4300" dirty="0">
                <a:solidFill>
                  <a:srgbClr val="FFC000"/>
                </a:solidFill>
                <a:latin typeface="Arial Black" pitchFamily="34" charset="0"/>
              </a:rPr>
              <a:t>17</a:t>
            </a:r>
            <a:r>
              <a:rPr lang="es-CO" sz="3600" dirty="0" smtClean="0">
                <a:latin typeface="Arial Black" pitchFamily="34" charset="0"/>
              </a:rPr>
              <a:t>). Si oímos su voz: </a:t>
            </a:r>
            <a:r>
              <a:rPr lang="es-CO" sz="3600" u="sng" dirty="0" smtClean="0">
                <a:latin typeface="Arial Black" pitchFamily="34" charset="0"/>
              </a:rPr>
              <a:t>Tendremos comunión </a:t>
            </a:r>
            <a:r>
              <a:rPr lang="es-CO" sz="3600" u="sng" dirty="0">
                <a:latin typeface="Arial Black" pitchFamily="34" charset="0"/>
              </a:rPr>
              <a:t>con el </a:t>
            </a:r>
            <a:r>
              <a:rPr lang="es-CO" sz="3600" u="sng" dirty="0" smtClean="0">
                <a:latin typeface="Arial Black" pitchFamily="34" charset="0"/>
              </a:rPr>
              <a:t>Espíritu </a:t>
            </a:r>
            <a:r>
              <a:rPr lang="es-CO" sz="3600" u="sng" dirty="0">
                <a:latin typeface="Arial Black" pitchFamily="34" charset="0"/>
              </a:rPr>
              <a:t>del Señor</a:t>
            </a:r>
            <a:r>
              <a:rPr lang="es-CO" sz="3600" dirty="0">
                <a:latin typeface="Arial Black" pitchFamily="34" charset="0"/>
              </a:rPr>
              <a:t>. </a:t>
            </a:r>
            <a:endParaRPr lang="es-CO" sz="3600" dirty="0" smtClean="0">
              <a:latin typeface="Arial Black" pitchFamily="34" charset="0"/>
            </a:endParaRPr>
          </a:p>
          <a:p>
            <a:pPr marL="0" indent="0" algn="ctr">
              <a:buNone/>
            </a:pPr>
            <a:r>
              <a:rPr lang="es-CO" sz="3600" dirty="0" smtClean="0">
                <a:latin typeface="Arial Black" pitchFamily="34" charset="0"/>
              </a:rPr>
              <a:t>Apoc.1:10; Hech.2:1-1,2.</a:t>
            </a:r>
            <a:endParaRPr lang="es-CO" sz="3600" dirty="0">
              <a:latin typeface="Arial Black" pitchFamily="34" charset="0"/>
            </a:endParaRPr>
          </a:p>
        </p:txBody>
      </p:sp>
      <p:sp>
        <p:nvSpPr>
          <p:cNvPr id="4" name="3 Rectángulo"/>
          <p:cNvSpPr/>
          <p:nvPr/>
        </p:nvSpPr>
        <p:spPr>
          <a:xfrm>
            <a:off x="395536" y="3068960"/>
            <a:ext cx="8280920" cy="3539430"/>
          </a:xfrm>
          <a:prstGeom prst="rect">
            <a:avLst/>
          </a:prstGeom>
        </p:spPr>
        <p:txBody>
          <a:bodyPr wrap="square">
            <a:spAutoFit/>
          </a:bodyPr>
          <a:lstStyle/>
          <a:p>
            <a:pPr algn="ctr"/>
            <a:r>
              <a:rPr lang="es-CO" dirty="0" smtClean="0"/>
              <a:t>«</a:t>
            </a:r>
            <a:r>
              <a:rPr lang="es-CO" sz="2800" dirty="0" smtClean="0"/>
              <a:t>Los </a:t>
            </a:r>
            <a:r>
              <a:rPr lang="es-CO" sz="2800" dirty="0"/>
              <a:t>que tienen esa unión con Cristo lo manifestarán en espíritu, en palabras y en obras</a:t>
            </a:r>
            <a:r>
              <a:rPr lang="es-CO" sz="2800" dirty="0" smtClean="0"/>
              <a:t>.</a:t>
            </a:r>
          </a:p>
          <a:p>
            <a:pPr algn="ctr"/>
            <a:r>
              <a:rPr lang="es-CO" sz="2800" dirty="0" smtClean="0"/>
              <a:t> </a:t>
            </a:r>
            <a:r>
              <a:rPr lang="es-CO" sz="2800" dirty="0">
                <a:solidFill>
                  <a:srgbClr val="FFFF00"/>
                </a:solidFill>
              </a:rPr>
              <a:t>La profesión no es nada a menos que de palabra y de hecho se revele el buen fruto. La unidad, comunión de unos con otros y con Cristo: ése es el fruto que lleva cada pámpano de la vid viviente. </a:t>
            </a:r>
            <a:endParaRPr lang="es-CO" sz="2800" dirty="0" smtClean="0">
              <a:solidFill>
                <a:srgbClr val="FFFF00"/>
              </a:solidFill>
            </a:endParaRPr>
          </a:p>
          <a:p>
            <a:pPr algn="ctr"/>
            <a:r>
              <a:rPr lang="es-CO" sz="2800" dirty="0" smtClean="0"/>
              <a:t>El </a:t>
            </a:r>
            <a:r>
              <a:rPr lang="es-CO" sz="2800" dirty="0"/>
              <a:t>alma purificada, nacida de nuevo, tiene un testimonio claro y distinto para </a:t>
            </a:r>
            <a:r>
              <a:rPr lang="es-CO" sz="2800" dirty="0" smtClean="0"/>
              <a:t>dar».</a:t>
            </a:r>
            <a:endParaRPr lang="es-CO"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332656"/>
            <a:ext cx="2441848"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419588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194920" cy="2808311"/>
          </a:xfrm>
        </p:spPr>
        <p:txBody>
          <a:bodyPr>
            <a:normAutofit lnSpcReduction="10000"/>
          </a:bodyPr>
          <a:lstStyle/>
          <a:p>
            <a:pPr marL="0" indent="0" algn="ctr">
              <a:buNone/>
            </a:pPr>
            <a:r>
              <a:rPr lang="es-CO" sz="4800" dirty="0" smtClean="0">
                <a:solidFill>
                  <a:srgbClr val="FFC000"/>
                </a:solidFill>
                <a:latin typeface="Arial Black" pitchFamily="34" charset="0"/>
              </a:rPr>
              <a:t>18</a:t>
            </a:r>
            <a:r>
              <a:rPr lang="es-CO" sz="4400" dirty="0" smtClean="0">
                <a:latin typeface="Arial Black" pitchFamily="34" charset="0"/>
              </a:rPr>
              <a:t>).Tendremos comunión con el Señor. Apoc.3:20.</a:t>
            </a:r>
            <a:endParaRPr lang="es-CO" sz="4400" dirty="0">
              <a:latin typeface="Arial Black"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60648"/>
            <a:ext cx="3132187"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3212976"/>
            <a:ext cx="8604795" cy="3477875"/>
          </a:xfrm>
          <a:prstGeom prst="rect">
            <a:avLst/>
          </a:prstGeom>
        </p:spPr>
        <p:txBody>
          <a:bodyPr wrap="square">
            <a:spAutoFit/>
          </a:bodyPr>
          <a:lstStyle/>
          <a:p>
            <a:pPr algn="ctr"/>
            <a:r>
              <a:rPr lang="es-CO" sz="2000" b="1" u="sng" dirty="0" smtClean="0">
                <a:solidFill>
                  <a:srgbClr val="FFFF00"/>
                </a:solidFill>
              </a:rPr>
              <a:t>El ejemplo de Enoc</a:t>
            </a:r>
            <a:r>
              <a:rPr lang="es-CO" sz="2000" dirty="0" smtClean="0">
                <a:solidFill>
                  <a:srgbClr val="FFFF00"/>
                </a:solidFill>
              </a:rPr>
              <a:t>: En </a:t>
            </a:r>
            <a:r>
              <a:rPr lang="es-CO" sz="2000" dirty="0">
                <a:solidFill>
                  <a:srgbClr val="FFFF00"/>
                </a:solidFill>
              </a:rPr>
              <a:t>medio de una vida de labor activa, Enoc mantuvo constantemente su comunión con Dios. Cuanto mayores y más apremiantes eran sus labores, tanto más constantes y fervientes eran sus oraciones. El seguía excluyéndose de toda sociedad en ciertos períodos. Después de permanecer por un tiempo entre la gente, trabajando para beneficiarla por su instrucción y ejemplo, se retiraba, para pasar un tiempo en la soledad, con hambre y sed de aquel conocimiento divino que sólo Dios puede impartir. Al comulgar así con Dios, Enoc llegó a reflejar más y más la imagen divina. Su rostro irradiaba una santa luz, la luz que brilla en el rostro de Jesús. Al terminar estos períodos de comunión divina, hasta los impíos contemplaban con reverente temor el sello que el cielo había puesto sobre su rostro ( Obreros Evangélicos , pág. 53). </a:t>
            </a:r>
          </a:p>
        </p:txBody>
      </p:sp>
    </p:spTree>
    <p:extLst>
      <p:ext uri="{BB962C8B-B14F-4D97-AF65-F5344CB8AC3E}">
        <p14:creationId xmlns:p14="http://schemas.microsoft.com/office/powerpoint/2010/main" val="73081590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698976" cy="2232248"/>
          </a:xfrm>
        </p:spPr>
        <p:txBody>
          <a:bodyPr>
            <a:normAutofit fontScale="92500" lnSpcReduction="10000"/>
          </a:bodyPr>
          <a:lstStyle/>
          <a:p>
            <a:pPr marL="0" indent="0" algn="ctr">
              <a:buNone/>
            </a:pPr>
            <a:r>
              <a:rPr lang="es-CO" sz="3900" dirty="0">
                <a:solidFill>
                  <a:srgbClr val="FFC000"/>
                </a:solidFill>
                <a:latin typeface="Arial Black" pitchFamily="34" charset="0"/>
              </a:rPr>
              <a:t>19</a:t>
            </a:r>
            <a:r>
              <a:rPr lang="es-CO" sz="3600" dirty="0">
                <a:latin typeface="Arial Black" pitchFamily="34" charset="0"/>
              </a:rPr>
              <a:t>). </a:t>
            </a:r>
            <a:r>
              <a:rPr lang="es-CO" sz="3600" dirty="0" smtClean="0">
                <a:latin typeface="Arial Black" pitchFamily="34" charset="0"/>
              </a:rPr>
              <a:t>Si oímos hoy su voz: </a:t>
            </a:r>
            <a:r>
              <a:rPr lang="es-CO" sz="3600" u="sng" dirty="0" smtClean="0">
                <a:latin typeface="Arial Black" pitchFamily="34" charset="0"/>
              </a:rPr>
              <a:t>Recibiremos </a:t>
            </a:r>
            <a:r>
              <a:rPr lang="es-CO" sz="3600" u="sng" dirty="0">
                <a:latin typeface="Arial Black" pitchFamily="34" charset="0"/>
              </a:rPr>
              <a:t>revelaciones del Señor</a:t>
            </a:r>
            <a:r>
              <a:rPr lang="es-CO" sz="3600" dirty="0" smtClean="0">
                <a:latin typeface="Arial Black" pitchFamily="34" charset="0"/>
              </a:rPr>
              <a:t>.</a:t>
            </a:r>
          </a:p>
          <a:p>
            <a:pPr marL="0" indent="0" algn="ctr">
              <a:buNone/>
            </a:pPr>
            <a:r>
              <a:rPr lang="es-CO" sz="3600" dirty="0" smtClean="0">
                <a:latin typeface="Arial Black" pitchFamily="34" charset="0"/>
              </a:rPr>
              <a:t>Apoc.4:1.</a:t>
            </a:r>
            <a:endParaRPr lang="es-CO" sz="3600" dirty="0">
              <a:latin typeface="Arial Black" pitchFamily="34" charset="0"/>
            </a:endParaRPr>
          </a:p>
        </p:txBody>
      </p:sp>
      <p:sp>
        <p:nvSpPr>
          <p:cNvPr id="4" name="3 Rectángulo"/>
          <p:cNvSpPr/>
          <p:nvPr/>
        </p:nvSpPr>
        <p:spPr>
          <a:xfrm>
            <a:off x="395536" y="2636912"/>
            <a:ext cx="8424936" cy="4093428"/>
          </a:xfrm>
          <a:prstGeom prst="rect">
            <a:avLst/>
          </a:prstGeom>
          <a:blipFill>
            <a:blip r:embed="rId2"/>
            <a:tile tx="0" ty="0" sx="100000" sy="100000" flip="none" algn="tl"/>
          </a:blipFill>
        </p:spPr>
        <p:txBody>
          <a:bodyPr wrap="square">
            <a:spAutoFit/>
          </a:bodyPr>
          <a:lstStyle/>
          <a:p>
            <a:pPr algn="ctr"/>
            <a:r>
              <a:rPr lang="es-CO" sz="2000" dirty="0">
                <a:solidFill>
                  <a:srgbClr val="002060"/>
                </a:solidFill>
              </a:rPr>
              <a:t>Dios ofrece a cada persona la puerta que da acceso al conocimiento de Dios y a la vida eterna.</a:t>
            </a:r>
          </a:p>
          <a:p>
            <a:pPr algn="ctr"/>
            <a:r>
              <a:rPr lang="es-CO" sz="2000" dirty="0">
                <a:solidFill>
                  <a:srgbClr val="002060"/>
                </a:solidFill>
              </a:rPr>
              <a:t>Más de una vez se dice en el Nuevo Testamento que se abrieron los cielos; y es de lo más significativo ver el propósito de esa apertura.</a:t>
            </a:r>
          </a:p>
          <a:p>
            <a:endParaRPr lang="es-CO" sz="2000" dirty="0" smtClean="0">
              <a:solidFill>
                <a:srgbClr val="002060"/>
              </a:solidFill>
            </a:endParaRPr>
          </a:p>
          <a:p>
            <a:r>
              <a:rPr lang="es-CO" sz="2000" dirty="0" smtClean="0">
                <a:solidFill>
                  <a:srgbClr val="002060"/>
                </a:solidFill>
              </a:rPr>
              <a:t>i</a:t>
            </a:r>
            <a:r>
              <a:rPr lang="es-CO" sz="2000" b="1" u="sng" dirty="0">
                <a:solidFill>
                  <a:srgbClr val="002060"/>
                </a:solidFill>
              </a:rPr>
              <a:t>) Está la apertura de los cielos para la visión</a:t>
            </a:r>
            <a:r>
              <a:rPr lang="es-CO" sz="2000" dirty="0">
                <a:solidFill>
                  <a:srgbClr val="002060"/>
                </a:solidFill>
              </a:rPr>
              <a:t>. " Los cielos se abrieron y vi visiones de Dios" Eze 1:1 </a:t>
            </a:r>
            <a:r>
              <a:rPr lang="es-CO" sz="2000" dirty="0" smtClean="0">
                <a:solidFill>
                  <a:srgbClr val="002060"/>
                </a:solidFill>
              </a:rPr>
              <a:t>. </a:t>
            </a:r>
            <a:r>
              <a:rPr lang="es-CO" sz="2000" dirty="0">
                <a:solidFill>
                  <a:srgbClr val="002060"/>
                </a:solidFill>
              </a:rPr>
              <a:t>Dios les envía a los que Le buscan la visión de Sí mismo y de Su verdad.</a:t>
            </a:r>
          </a:p>
          <a:p>
            <a:endParaRPr lang="es-CO" sz="2000" dirty="0" smtClean="0">
              <a:solidFill>
                <a:srgbClr val="002060"/>
              </a:solidFill>
            </a:endParaRPr>
          </a:p>
          <a:p>
            <a:r>
              <a:rPr lang="es-CO" sz="2000" dirty="0" smtClean="0">
                <a:solidFill>
                  <a:srgbClr val="002060"/>
                </a:solidFill>
              </a:rPr>
              <a:t>ii</a:t>
            </a:r>
            <a:r>
              <a:rPr lang="es-CO" sz="2000" dirty="0">
                <a:solidFill>
                  <a:srgbClr val="002060"/>
                </a:solidFill>
              </a:rPr>
              <a:t>) </a:t>
            </a:r>
            <a:r>
              <a:rPr lang="es-CO" sz="2000" b="1" u="sng" dirty="0">
                <a:solidFill>
                  <a:srgbClr val="002060"/>
                </a:solidFill>
              </a:rPr>
              <a:t>Está la apertura para el descendimiento del Espíritu</a:t>
            </a:r>
            <a:r>
              <a:rPr lang="es-CO" sz="2000" dirty="0">
                <a:solidFill>
                  <a:srgbClr val="002060"/>
                </a:solidFill>
              </a:rPr>
              <a:t>. Cuando Jesús fue bautizado por Juan, vio los cielos abiertos, y al Espíritu descender sobre Él Mar 1:10 ). Cuando la mente y el alma de una persona se abren a lo de arriba, el Espíritu de Dios desciende a su encuentro.</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9481" y="332656"/>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70636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482952" cy="2520280"/>
          </a:xfrm>
        </p:spPr>
        <p:txBody>
          <a:bodyPr>
            <a:normAutofit fontScale="92500"/>
          </a:bodyPr>
          <a:lstStyle/>
          <a:p>
            <a:pPr marL="0" indent="0" algn="ctr">
              <a:buNone/>
            </a:pPr>
            <a:r>
              <a:rPr lang="es-CO" sz="4000" dirty="0">
                <a:solidFill>
                  <a:srgbClr val="FFC000"/>
                </a:solidFill>
                <a:latin typeface="Arial Black" pitchFamily="34" charset="0"/>
              </a:rPr>
              <a:t>20</a:t>
            </a:r>
            <a:r>
              <a:rPr lang="es-CO" sz="4000" dirty="0" smtClean="0">
                <a:latin typeface="Arial Black" pitchFamily="34" charset="0"/>
              </a:rPr>
              <a:t>). Si oímos su voz hoy: </a:t>
            </a:r>
            <a:r>
              <a:rPr lang="es-CO" sz="4000" u="sng" dirty="0" smtClean="0">
                <a:latin typeface="Arial Black" pitchFamily="34" charset="0"/>
              </a:rPr>
              <a:t>Aremos </a:t>
            </a:r>
            <a:r>
              <a:rPr lang="es-CO" sz="4000" u="sng" dirty="0">
                <a:latin typeface="Arial Black" pitchFamily="34" charset="0"/>
              </a:rPr>
              <a:t>la voluntad del Señor</a:t>
            </a:r>
            <a:r>
              <a:rPr lang="es-CO" sz="4000" dirty="0">
                <a:latin typeface="Arial Black" pitchFamily="34" charset="0"/>
              </a:rPr>
              <a:t>. </a:t>
            </a:r>
            <a:endParaRPr lang="es-CO" sz="4000" dirty="0" smtClean="0">
              <a:latin typeface="Arial Black" pitchFamily="34" charset="0"/>
            </a:endParaRPr>
          </a:p>
          <a:p>
            <a:pPr marL="0" indent="0" algn="ctr">
              <a:buNone/>
            </a:pPr>
            <a:r>
              <a:rPr lang="es-CO" sz="4000" dirty="0" smtClean="0">
                <a:latin typeface="Arial Black" pitchFamily="34" charset="0"/>
              </a:rPr>
              <a:t>Apoc.10:4</a:t>
            </a:r>
            <a:r>
              <a:rPr lang="es-CO" sz="4000" dirty="0">
                <a:latin typeface="Arial Black" pitchFamily="34" charset="0"/>
              </a:rPr>
              <a:t>.</a:t>
            </a:r>
          </a:p>
        </p:txBody>
      </p:sp>
      <p:sp>
        <p:nvSpPr>
          <p:cNvPr id="4" name="3 Rectángulo"/>
          <p:cNvSpPr/>
          <p:nvPr/>
        </p:nvSpPr>
        <p:spPr>
          <a:xfrm>
            <a:off x="323528" y="2924944"/>
            <a:ext cx="8496944" cy="3970318"/>
          </a:xfrm>
          <a:prstGeom prst="rect">
            <a:avLst/>
          </a:prstGeom>
        </p:spPr>
        <p:txBody>
          <a:bodyPr wrap="square">
            <a:spAutoFit/>
          </a:bodyPr>
          <a:lstStyle/>
          <a:p>
            <a:pPr algn="ctr"/>
            <a:r>
              <a:rPr lang="es-CO" dirty="0"/>
              <a:t> </a:t>
            </a:r>
            <a:r>
              <a:rPr lang="es-CO" sz="2800" dirty="0"/>
              <a:t>A Juan se le ordena, como a Daniel mucho antes, que “selle” la revelación que había recibido </a:t>
            </a:r>
            <a:r>
              <a:rPr lang="es-CO" sz="2800" dirty="0" smtClean="0"/>
              <a:t>(Dan.12:4</a:t>
            </a:r>
            <a:r>
              <a:rPr lang="es-CO" sz="2800" dirty="0"/>
              <a:t>).  Pablo también había oído en visión “</a:t>
            </a:r>
            <a:r>
              <a:rPr lang="es-CO" sz="2800" dirty="0">
                <a:latin typeface="Agency FB" pitchFamily="34" charset="0"/>
              </a:rPr>
              <a:t>palabras inefables que no le es dado al hombre expresar</a:t>
            </a:r>
            <a:r>
              <a:rPr lang="es-CO" sz="2800" dirty="0"/>
              <a:t>” (</a:t>
            </a:r>
            <a:r>
              <a:rPr lang="es-CO" sz="2800" dirty="0" smtClean="0"/>
              <a:t>2Co.12:4</a:t>
            </a:r>
            <a:r>
              <a:rPr lang="es-CO" sz="2800" dirty="0"/>
              <a:t>). </a:t>
            </a:r>
            <a:endParaRPr lang="es-CO" sz="2800" dirty="0" smtClean="0"/>
          </a:p>
          <a:p>
            <a:pPr algn="ctr"/>
            <a:r>
              <a:rPr lang="es-CO" sz="2800" dirty="0" smtClean="0"/>
              <a:t>Y ellos, Juan, Daniel y Pablo, que habían oído su voz, obedecieron la orden del Señor.</a:t>
            </a:r>
          </a:p>
          <a:p>
            <a:pPr algn="ctr"/>
            <a:r>
              <a:rPr lang="es-CO" sz="2800" dirty="0" smtClean="0"/>
              <a:t>Si ellos lo hicieron, tu y yo, si de veras hemos oído la voz de Dios también debemos obedecer la voluntad del Señor.</a:t>
            </a:r>
            <a:endParaRPr lang="es-CO" sz="28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722" y="260648"/>
            <a:ext cx="2952750"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519995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9"/>
            <a:ext cx="5184576" cy="2520280"/>
          </a:xfrm>
        </p:spPr>
        <p:txBody>
          <a:bodyPr>
            <a:normAutofit fontScale="92500" lnSpcReduction="10000"/>
          </a:bodyPr>
          <a:lstStyle/>
          <a:p>
            <a:pPr marL="0" indent="0" algn="ctr">
              <a:buNone/>
            </a:pPr>
            <a:r>
              <a:rPr lang="es-CO" sz="3900" dirty="0">
                <a:solidFill>
                  <a:srgbClr val="FFC000"/>
                </a:solidFill>
                <a:latin typeface="Arial Black" pitchFamily="34" charset="0"/>
              </a:rPr>
              <a:t>21</a:t>
            </a:r>
            <a:r>
              <a:rPr lang="es-CO" sz="3600" dirty="0" smtClean="0">
                <a:latin typeface="Arial Black" pitchFamily="34" charset="0"/>
              </a:rPr>
              <a:t>).Si oímos su voz hoy: </a:t>
            </a:r>
            <a:r>
              <a:rPr lang="es-CO" sz="3600" u="sng" dirty="0" smtClean="0">
                <a:latin typeface="Arial Black" pitchFamily="34" charset="0"/>
              </a:rPr>
              <a:t>Echaremos </a:t>
            </a:r>
            <a:r>
              <a:rPr lang="es-CO" sz="3600" u="sng" dirty="0">
                <a:latin typeface="Arial Black" pitchFamily="34" charset="0"/>
              </a:rPr>
              <a:t>fuera al enemigo por el poder del Señor</a:t>
            </a:r>
            <a:r>
              <a:rPr lang="es-CO" sz="3600" dirty="0">
                <a:latin typeface="Arial Black" pitchFamily="34" charset="0"/>
              </a:rPr>
              <a:t>. </a:t>
            </a:r>
            <a:endParaRPr lang="es-CO" sz="3600" dirty="0" smtClean="0">
              <a:latin typeface="Arial Black" pitchFamily="34" charset="0"/>
            </a:endParaRPr>
          </a:p>
          <a:p>
            <a:pPr marL="0" indent="0" algn="ctr">
              <a:buNone/>
            </a:pPr>
            <a:r>
              <a:rPr lang="es-CO" sz="3600" dirty="0" smtClean="0">
                <a:latin typeface="Arial Black" pitchFamily="34" charset="0"/>
              </a:rPr>
              <a:t>Apoc.12:10,11.</a:t>
            </a:r>
            <a:endParaRPr lang="es-CO" sz="3600" dirty="0">
              <a:latin typeface="Arial Black" pitchFamily="34" charset="0"/>
            </a:endParaRPr>
          </a:p>
          <a:p>
            <a:endParaRPr lang="es-CO"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32656"/>
            <a:ext cx="288032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2780928"/>
            <a:ext cx="8568952" cy="3447098"/>
          </a:xfrm>
          <a:prstGeom prst="rect">
            <a:avLst/>
          </a:prstGeom>
        </p:spPr>
        <p:txBody>
          <a:bodyPr wrap="square">
            <a:spAutoFit/>
          </a:bodyPr>
          <a:lstStyle/>
          <a:p>
            <a:pPr algn="ctr"/>
            <a:r>
              <a:rPr lang="es-CO" sz="2000" dirty="0"/>
              <a:t>La mente del profeta está absorta en la contemplación de </a:t>
            </a:r>
            <a:r>
              <a:rPr lang="es-CO" sz="2000" dirty="0" smtClean="0"/>
              <a:t>los que </a:t>
            </a:r>
            <a:r>
              <a:rPr lang="es-CO" sz="2000" dirty="0"/>
              <a:t>han sido acusados por el instigador del mal.  Piensa en cuánto han sufrido y en las indignidades a las cuales han sido expuestos.  Recuerda cómo vencieron a pesar de las dificultades, no por su propia fuerza sino “por medio de la sangre del Cordero”. </a:t>
            </a:r>
            <a:r>
              <a:rPr lang="es-CO" sz="2000" dirty="0" smtClean="0"/>
              <a:t>O </a:t>
            </a:r>
            <a:r>
              <a:rPr lang="es-CO" sz="2000" dirty="0"/>
              <a:t>“en virtud de la sangre”, “debido a la sangre”.  Los santos vencieron a causa de la victoria del Calvario. </a:t>
            </a:r>
            <a:endParaRPr lang="es-CO" sz="2000" dirty="0" smtClean="0"/>
          </a:p>
          <a:p>
            <a:endParaRPr lang="es-CO" sz="2000" dirty="0" smtClean="0"/>
          </a:p>
          <a:p>
            <a:pPr algn="ctr"/>
            <a:r>
              <a:rPr lang="es-CO" sz="2000" b="1" dirty="0" smtClean="0">
                <a:solidFill>
                  <a:srgbClr val="FFFF00"/>
                </a:solidFill>
              </a:rPr>
              <a:t>”A </a:t>
            </a:r>
            <a:r>
              <a:rPr lang="es-CO" sz="2000" b="1" dirty="0">
                <a:solidFill>
                  <a:srgbClr val="FFFF00"/>
                </a:solidFill>
              </a:rPr>
              <a:t>causa de la palabra”, o “debido a la palabra”. </a:t>
            </a:r>
            <a:r>
              <a:rPr lang="es-CO" sz="2000" b="1" dirty="0" smtClean="0">
                <a:solidFill>
                  <a:srgbClr val="FFFF00"/>
                </a:solidFill>
              </a:rPr>
              <a:t>Es decir, su testimonio personal respecto a Jesús y el Evangelio. Y no Menospreciaron </a:t>
            </a:r>
            <a:r>
              <a:rPr lang="es-CO" sz="2000" b="1" dirty="0">
                <a:solidFill>
                  <a:srgbClr val="FFFF00"/>
                </a:solidFill>
              </a:rPr>
              <a:t>sus </a:t>
            </a:r>
            <a:r>
              <a:rPr lang="es-CO" sz="2000" b="1" dirty="0" smtClean="0">
                <a:solidFill>
                  <a:srgbClr val="FFFF00"/>
                </a:solidFill>
              </a:rPr>
              <a:t>vidas ni aún hasta la muerte. </a:t>
            </a:r>
          </a:p>
          <a:p>
            <a:pPr algn="ctr"/>
            <a:r>
              <a:rPr lang="es-CO" sz="2000" b="1" dirty="0" smtClean="0">
                <a:solidFill>
                  <a:srgbClr val="FFFF00"/>
                </a:solidFill>
              </a:rPr>
              <a:t>¡</a:t>
            </a:r>
            <a:r>
              <a:rPr lang="es-CO" sz="2000" b="1" dirty="0">
                <a:solidFill>
                  <a:srgbClr val="FFFF00"/>
                </a:solidFill>
              </a:rPr>
              <a:t>Qué fidelidad! Preferían morir antes que desobedecer a Dios.  </a:t>
            </a:r>
          </a:p>
        </p:txBody>
      </p:sp>
    </p:spTree>
    <p:extLst>
      <p:ext uri="{BB962C8B-B14F-4D97-AF65-F5344CB8AC3E}">
        <p14:creationId xmlns:p14="http://schemas.microsoft.com/office/powerpoint/2010/main" val="328858104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9"/>
            <a:ext cx="5915000" cy="2304256"/>
          </a:xfrm>
        </p:spPr>
        <p:txBody>
          <a:bodyPr>
            <a:normAutofit fontScale="92500" lnSpcReduction="10000"/>
          </a:bodyPr>
          <a:lstStyle/>
          <a:p>
            <a:pPr marL="0" indent="0" algn="ctr">
              <a:buNone/>
            </a:pPr>
            <a:r>
              <a:rPr lang="es-CO" sz="4800" dirty="0">
                <a:solidFill>
                  <a:srgbClr val="FFC000"/>
                </a:solidFill>
                <a:latin typeface="Aharoni" pitchFamily="2" charset="-79"/>
                <a:cs typeface="Aharoni" pitchFamily="2" charset="-79"/>
              </a:rPr>
              <a:t>22</a:t>
            </a:r>
            <a:r>
              <a:rPr lang="es-CO" sz="3600" dirty="0" smtClean="0">
                <a:latin typeface="Aharoni" pitchFamily="2" charset="-79"/>
                <a:cs typeface="Aharoni" pitchFamily="2" charset="-79"/>
              </a:rPr>
              <a:t>). Si oímos su voz hoy: </a:t>
            </a:r>
            <a:r>
              <a:rPr lang="es-CO" sz="3600" u="sng" dirty="0" smtClean="0">
                <a:latin typeface="Aharoni" pitchFamily="2" charset="-79"/>
                <a:cs typeface="Aharoni" pitchFamily="2" charset="-79"/>
              </a:rPr>
              <a:t>Nos santificaremos </a:t>
            </a:r>
            <a:r>
              <a:rPr lang="es-CO" sz="3600" u="sng" dirty="0">
                <a:latin typeface="Aharoni" pitchFamily="2" charset="-79"/>
                <a:cs typeface="Aharoni" pitchFamily="2" charset="-79"/>
              </a:rPr>
              <a:t>para el Señor</a:t>
            </a:r>
            <a:r>
              <a:rPr lang="es-CO" sz="3600" dirty="0">
                <a:latin typeface="Aharoni" pitchFamily="2" charset="-79"/>
                <a:cs typeface="Aharoni" pitchFamily="2" charset="-79"/>
              </a:rPr>
              <a:t>. </a:t>
            </a:r>
            <a:endParaRPr lang="es-CO" sz="3600" dirty="0" smtClean="0">
              <a:latin typeface="Aharoni" pitchFamily="2" charset="-79"/>
              <a:cs typeface="Aharoni" pitchFamily="2" charset="-79"/>
            </a:endParaRPr>
          </a:p>
          <a:p>
            <a:pPr marL="0" indent="0" algn="ctr">
              <a:buNone/>
            </a:pPr>
            <a:r>
              <a:rPr lang="es-CO" sz="3600" dirty="0" smtClean="0">
                <a:latin typeface="Aharoni" pitchFamily="2" charset="-79"/>
                <a:cs typeface="Aharoni" pitchFamily="2" charset="-79"/>
              </a:rPr>
              <a:t>Apoc.18:4</a:t>
            </a:r>
            <a:r>
              <a:rPr lang="es-CO" sz="3600" dirty="0">
                <a:latin typeface="Aharoni" pitchFamily="2" charset="-79"/>
                <a:cs typeface="Aharoni" pitchFamily="2" charset="-79"/>
              </a:rPr>
              <a:t>.</a:t>
            </a:r>
          </a:p>
          <a:p>
            <a:endParaRPr lang="es-CO" dirty="0"/>
          </a:p>
        </p:txBody>
      </p:sp>
      <p:sp>
        <p:nvSpPr>
          <p:cNvPr id="4" name="3 Rectángulo"/>
          <p:cNvSpPr/>
          <p:nvPr/>
        </p:nvSpPr>
        <p:spPr>
          <a:xfrm>
            <a:off x="539552" y="2990574"/>
            <a:ext cx="8136904" cy="3539430"/>
          </a:xfrm>
          <a:prstGeom prst="rect">
            <a:avLst/>
          </a:prstGeom>
        </p:spPr>
        <p:txBody>
          <a:bodyPr wrap="square">
            <a:spAutoFit/>
          </a:bodyPr>
          <a:lstStyle/>
          <a:p>
            <a:pPr algn="ctr"/>
            <a:r>
              <a:rPr lang="es-CO" dirty="0"/>
              <a:t> </a:t>
            </a:r>
            <a:r>
              <a:rPr lang="es-CO" sz="2800" b="1" dirty="0"/>
              <a:t>Así como el pueblo de Dios salió antiguamente de la ciudad de Babilonia para regresar a Jerusalén, de la misma manera su pueblo de hoy es llamado a salir de la Babilonia simbólica para que sea considerada entrar en la Nueva Jerusalén. </a:t>
            </a:r>
            <a:endParaRPr lang="es-CO" sz="2800" b="1" dirty="0" smtClean="0"/>
          </a:p>
          <a:p>
            <a:pPr algn="ctr"/>
            <a:endParaRPr lang="es-CO" sz="2800" b="1" dirty="0"/>
          </a:p>
          <a:p>
            <a:pPr algn="ctr"/>
            <a:r>
              <a:rPr lang="es-CO" sz="2800" b="1" dirty="0" smtClean="0"/>
              <a:t>Todos  </a:t>
            </a:r>
            <a:r>
              <a:rPr lang="es-CO" sz="2800" b="1" dirty="0"/>
              <a:t>los que son verdaderamente hijos </a:t>
            </a:r>
            <a:r>
              <a:rPr lang="es-CO" sz="2800" b="1" dirty="0" smtClean="0"/>
              <a:t>oirán su </a:t>
            </a:r>
            <a:r>
              <a:rPr lang="es-CO" sz="2800" b="1" dirty="0"/>
              <a:t>voz y obedecerán la exhortación</a:t>
            </a:r>
            <a:endParaRPr lang="es-CO" b="1"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51586"/>
            <a:ext cx="2736304" cy="238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2074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410944" cy="2520280"/>
          </a:xfrm>
        </p:spPr>
        <p:txBody>
          <a:bodyPr>
            <a:normAutofit fontScale="92500"/>
          </a:bodyPr>
          <a:lstStyle/>
          <a:p>
            <a:pPr marL="0" indent="0" algn="ctr">
              <a:buNone/>
            </a:pPr>
            <a:r>
              <a:rPr lang="es-CO" sz="5200" dirty="0">
                <a:solidFill>
                  <a:srgbClr val="FFC000"/>
                </a:solidFill>
                <a:latin typeface="Aharoni" pitchFamily="2" charset="-79"/>
                <a:cs typeface="Aharoni" pitchFamily="2" charset="-79"/>
              </a:rPr>
              <a:t>23</a:t>
            </a:r>
            <a:r>
              <a:rPr lang="es-CO" sz="3600" dirty="0" smtClean="0">
                <a:latin typeface="Aharoni" pitchFamily="2" charset="-79"/>
                <a:cs typeface="Aharoni" pitchFamily="2" charset="-79"/>
              </a:rPr>
              <a:t>). Si oímos su voz hoy: </a:t>
            </a:r>
            <a:r>
              <a:rPr lang="es-CO" sz="3600" u="sng" dirty="0" smtClean="0">
                <a:latin typeface="Aharoni" pitchFamily="2" charset="-79"/>
                <a:cs typeface="Aharoni" pitchFamily="2" charset="-79"/>
              </a:rPr>
              <a:t>Viviremos </a:t>
            </a:r>
            <a:r>
              <a:rPr lang="es-CO" sz="3600" u="sng" dirty="0">
                <a:latin typeface="Aharoni" pitchFamily="2" charset="-79"/>
                <a:cs typeface="Aharoni" pitchFamily="2" charset="-79"/>
              </a:rPr>
              <a:t>eternamente con el Señor</a:t>
            </a:r>
            <a:r>
              <a:rPr lang="es-CO" sz="3600" dirty="0">
                <a:latin typeface="Aharoni" pitchFamily="2" charset="-79"/>
                <a:cs typeface="Aharoni" pitchFamily="2" charset="-79"/>
              </a:rPr>
              <a:t>. </a:t>
            </a:r>
            <a:endParaRPr lang="es-CO" sz="3600" dirty="0" smtClean="0">
              <a:latin typeface="Aharoni" pitchFamily="2" charset="-79"/>
              <a:cs typeface="Aharoni" pitchFamily="2" charset="-79"/>
            </a:endParaRPr>
          </a:p>
          <a:p>
            <a:pPr marL="0" indent="0" algn="ctr">
              <a:buNone/>
            </a:pPr>
            <a:r>
              <a:rPr lang="es-CO" sz="3600" dirty="0" smtClean="0">
                <a:latin typeface="Aharoni" pitchFamily="2" charset="-79"/>
                <a:cs typeface="Aharoni" pitchFamily="2" charset="-79"/>
              </a:rPr>
              <a:t>Apoc.21:3</a:t>
            </a:r>
            <a:r>
              <a:rPr lang="es-CO" sz="3600" dirty="0">
                <a:latin typeface="Aharoni" pitchFamily="2" charset="-79"/>
                <a:cs typeface="Aharoni" pitchFamily="2" charset="-79"/>
              </a:rPr>
              <a:t>.</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332656"/>
            <a:ext cx="2448297"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5" y="3284984"/>
            <a:ext cx="8424961" cy="3170099"/>
          </a:xfrm>
          <a:prstGeom prst="rect">
            <a:avLst/>
          </a:prstGeom>
          <a:solidFill>
            <a:schemeClr val="accent6">
              <a:lumMod val="50000"/>
            </a:schemeClr>
          </a:solidFill>
        </p:spPr>
        <p:txBody>
          <a:bodyPr wrap="square">
            <a:spAutoFit/>
          </a:bodyPr>
          <a:lstStyle/>
          <a:p>
            <a:pPr algn="ctr"/>
            <a:r>
              <a:rPr lang="es-CO" sz="2000" dirty="0"/>
              <a:t> Esta presencia visible de Dios se manifestaba claramente en la gloria sobre el propiciatorio en los días de la teocracia, y más tarde por la aparición personal de Jesucristo como miembro de la familia humana, cuando vivió entre los hombres.  Esta “gran voz del cielo” destaca ahora el hecho maravilloso de una nueva creación y que Dios mora personalmente entre su pueblo. </a:t>
            </a:r>
          </a:p>
          <a:p>
            <a:pPr algn="ctr"/>
            <a:r>
              <a:rPr lang="es-CO" sz="2000" dirty="0"/>
              <a:t>  </a:t>
            </a:r>
            <a:endParaRPr lang="es-CO" sz="2000" dirty="0" smtClean="0"/>
          </a:p>
          <a:p>
            <a:pPr algn="ctr"/>
            <a:r>
              <a:rPr lang="es-CO" sz="2000" dirty="0" smtClean="0"/>
              <a:t> La </a:t>
            </a:r>
            <a:r>
              <a:rPr lang="es-CO" sz="2000" dirty="0"/>
              <a:t>frase </a:t>
            </a:r>
            <a:r>
              <a:rPr lang="es-CO" sz="2000" dirty="0" smtClean="0"/>
              <a:t>morará “con </a:t>
            </a:r>
            <a:r>
              <a:rPr lang="es-CO" sz="2000" dirty="0"/>
              <a:t>ellos” aparece dos veces en este versículo.  El apóstol usa la preposición “con” tres veces, lo cual pone de relieve el hecho asombroso de que Dios acompañará a los seres humanos a través de la eternidad estableciendo su morada “con ellos”. </a:t>
            </a:r>
            <a:r>
              <a:rPr lang="es-CO" sz="2000" dirty="0" smtClean="0"/>
              <a:t>Alabado sea Dios.</a:t>
            </a:r>
            <a:endParaRPr lang="es-CO" sz="2000" dirty="0"/>
          </a:p>
        </p:txBody>
      </p:sp>
    </p:spTree>
    <p:extLst>
      <p:ext uri="{BB962C8B-B14F-4D97-AF65-F5344CB8AC3E}">
        <p14:creationId xmlns:p14="http://schemas.microsoft.com/office/powerpoint/2010/main" val="311564480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770984" cy="2808312"/>
          </a:xfrm>
        </p:spPr>
        <p:txBody>
          <a:bodyPr>
            <a:normAutofit fontScale="70000" lnSpcReduction="20000"/>
          </a:bodyPr>
          <a:lstStyle/>
          <a:p>
            <a:pPr marL="0" indent="0" algn="ctr">
              <a:buNone/>
            </a:pPr>
            <a:r>
              <a:rPr lang="es-CO" sz="4400" dirty="0">
                <a:solidFill>
                  <a:srgbClr val="FFC000"/>
                </a:solidFill>
                <a:latin typeface="Aharoni" pitchFamily="2" charset="-79"/>
                <a:cs typeface="Aharoni" pitchFamily="2" charset="-79"/>
              </a:rPr>
              <a:t>24</a:t>
            </a:r>
            <a:r>
              <a:rPr lang="es-CO" sz="3600" dirty="0" smtClean="0">
                <a:latin typeface="Aharoni" pitchFamily="2" charset="-79"/>
                <a:cs typeface="Aharoni" pitchFamily="2" charset="-79"/>
              </a:rPr>
              <a:t>). Si oímos su voz hoy: </a:t>
            </a:r>
            <a:r>
              <a:rPr lang="es-CO" sz="3600" u="sng" dirty="0" smtClean="0">
                <a:latin typeface="Aharoni" pitchFamily="2" charset="-79"/>
                <a:cs typeface="Aharoni" pitchFamily="2" charset="-79"/>
              </a:rPr>
              <a:t>Seremos </a:t>
            </a:r>
            <a:r>
              <a:rPr lang="es-CO" sz="3600" u="sng" dirty="0">
                <a:latin typeface="Aharoni" pitchFamily="2" charset="-79"/>
                <a:cs typeface="Aharoni" pitchFamily="2" charset="-79"/>
              </a:rPr>
              <a:t>un especial tesoro para el Señor</a:t>
            </a:r>
            <a:r>
              <a:rPr lang="es-CO" sz="3600" dirty="0" smtClean="0">
                <a:latin typeface="Aharoni" pitchFamily="2" charset="-79"/>
                <a:cs typeface="Aharoni" pitchFamily="2" charset="-79"/>
              </a:rPr>
              <a:t>.</a:t>
            </a:r>
          </a:p>
          <a:p>
            <a:pPr marL="0" indent="0" algn="ctr">
              <a:buNone/>
            </a:pPr>
            <a:r>
              <a:rPr lang="es-CO" sz="3600" dirty="0" smtClean="0">
                <a:latin typeface="Aharoni" pitchFamily="2" charset="-79"/>
                <a:cs typeface="Aharoni" pitchFamily="2" charset="-79"/>
              </a:rPr>
              <a:t> </a:t>
            </a:r>
            <a:r>
              <a:rPr lang="es-CO" sz="3600" dirty="0">
                <a:latin typeface="Aharoni" pitchFamily="2" charset="-79"/>
                <a:cs typeface="Aharoni" pitchFamily="2" charset="-79"/>
              </a:rPr>
              <a:t>Exo.19:5</a:t>
            </a:r>
            <a:r>
              <a:rPr lang="es-CO" sz="3600" dirty="0" smtClean="0">
                <a:latin typeface="Aharoni" pitchFamily="2" charset="-79"/>
                <a:cs typeface="Aharoni" pitchFamily="2" charset="-79"/>
              </a:rPr>
              <a:t>.</a:t>
            </a:r>
          </a:p>
          <a:p>
            <a:pPr marL="0" indent="0" algn="ctr">
              <a:buNone/>
            </a:pPr>
            <a:r>
              <a:rPr lang="es-CO" sz="3600" dirty="0" smtClean="0">
                <a:latin typeface="Aharoni" pitchFamily="2" charset="-79"/>
                <a:cs typeface="Aharoni" pitchFamily="2" charset="-79"/>
              </a:rPr>
              <a:t>El texto dice: «Ahora</a:t>
            </a:r>
            <a:r>
              <a:rPr lang="es-CO" sz="3600" dirty="0">
                <a:latin typeface="Aharoni" pitchFamily="2" charset="-79"/>
                <a:cs typeface="Aharoni" pitchFamily="2" charset="-79"/>
              </a:rPr>
              <a:t>, pues, si diereis oído a mi voz, y guardareis mi pacto, vosotros seréis mi especial tesoro sobre todos los pueblos; porque mía es toda la </a:t>
            </a:r>
            <a:r>
              <a:rPr lang="es-CO" sz="3600" dirty="0" smtClean="0">
                <a:latin typeface="Aharoni" pitchFamily="2" charset="-79"/>
                <a:cs typeface="Aharoni" pitchFamily="2" charset="-79"/>
              </a:rPr>
              <a:t>tierra»</a:t>
            </a:r>
            <a:endParaRPr lang="es-CO" sz="3600" dirty="0">
              <a:latin typeface="Aharoni" pitchFamily="2" charset="-79"/>
              <a:cs typeface="Aharoni" pitchFamily="2" charset="-79"/>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32656"/>
            <a:ext cx="2625849"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645024"/>
            <a:ext cx="7848872" cy="2677656"/>
          </a:xfrm>
          <a:prstGeom prst="rect">
            <a:avLst/>
          </a:prstGeom>
        </p:spPr>
        <p:txBody>
          <a:bodyPr wrap="square">
            <a:spAutoFit/>
          </a:bodyPr>
          <a:lstStyle/>
          <a:p>
            <a:pPr algn="ctr"/>
            <a:r>
              <a:rPr lang="es-CO" sz="2400" dirty="0"/>
              <a:t> Más bien </a:t>
            </a:r>
            <a:r>
              <a:rPr lang="es-CO" sz="2400" dirty="0" smtClean="0"/>
              <a:t>«mi </a:t>
            </a:r>
            <a:r>
              <a:rPr lang="es-CO" sz="2400" dirty="0"/>
              <a:t>propiedad </a:t>
            </a:r>
            <a:r>
              <a:rPr lang="es-CO" sz="2400" dirty="0" smtClean="0"/>
              <a:t>personal» </a:t>
            </a:r>
          </a:p>
          <a:p>
            <a:pPr algn="ctr"/>
            <a:r>
              <a:rPr lang="es-CO" sz="2400" dirty="0" smtClean="0"/>
              <a:t>A </a:t>
            </a:r>
            <a:r>
              <a:rPr lang="es-CO" sz="2400" dirty="0"/>
              <a:t>la vista de Dios ninguna otra nación era igual a Israel. </a:t>
            </a:r>
            <a:endParaRPr lang="es-CO" sz="2400" dirty="0" smtClean="0"/>
          </a:p>
          <a:p>
            <a:pPr algn="ctr"/>
            <a:r>
              <a:rPr lang="es-CO" sz="2400" dirty="0" smtClean="0"/>
              <a:t>De la misma forma hoy, cada </a:t>
            </a:r>
            <a:r>
              <a:rPr lang="es-CO" sz="2400" dirty="0"/>
              <a:t>hijo de Dios, cada cristiano consagrado, es una joya en la corona de nuestro Señor, y así es considerado por </a:t>
            </a:r>
            <a:r>
              <a:rPr lang="es-CO" sz="2400" dirty="0" smtClean="0"/>
              <a:t>él.</a:t>
            </a:r>
          </a:p>
          <a:p>
            <a:pPr algn="ctr"/>
            <a:r>
              <a:rPr lang="es-CO" sz="2400" dirty="0" smtClean="0"/>
              <a:t>Si desea más información lea </a:t>
            </a:r>
            <a:r>
              <a:rPr lang="es-CO" sz="2400" dirty="0" smtClean="0">
                <a:solidFill>
                  <a:srgbClr val="FFFF00"/>
                </a:solidFill>
              </a:rPr>
              <a:t>(Mal.3:17</a:t>
            </a:r>
            <a:r>
              <a:rPr lang="es-CO" sz="2400" dirty="0">
                <a:solidFill>
                  <a:srgbClr val="FFFF00"/>
                </a:solidFill>
              </a:rPr>
              <a:t>; </a:t>
            </a:r>
            <a:r>
              <a:rPr lang="es-CO" sz="2400" dirty="0" smtClean="0">
                <a:solidFill>
                  <a:srgbClr val="FFFF00"/>
                </a:solidFill>
              </a:rPr>
              <a:t>1Ped.2:9; Sal.135:4</a:t>
            </a:r>
            <a:r>
              <a:rPr lang="es-CO" sz="2400" dirty="0">
                <a:solidFill>
                  <a:srgbClr val="FFFF00"/>
                </a:solidFill>
              </a:rPr>
              <a:t>; </a:t>
            </a:r>
            <a:r>
              <a:rPr lang="es-CO" sz="2400" dirty="0" smtClean="0">
                <a:solidFill>
                  <a:srgbClr val="FFFF00"/>
                </a:solidFill>
              </a:rPr>
              <a:t>Isa.43:1-4).</a:t>
            </a:r>
            <a:endParaRPr lang="es-CO" sz="2400" dirty="0">
              <a:solidFill>
                <a:srgbClr val="FFFF00"/>
              </a:solidFill>
            </a:endParaRPr>
          </a:p>
        </p:txBody>
      </p:sp>
    </p:spTree>
    <p:extLst>
      <p:ext uri="{BB962C8B-B14F-4D97-AF65-F5344CB8AC3E}">
        <p14:creationId xmlns:p14="http://schemas.microsoft.com/office/powerpoint/2010/main" val="35631205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698976" cy="2304256"/>
          </a:xfrm>
        </p:spPr>
        <p:txBody>
          <a:bodyPr>
            <a:normAutofit lnSpcReduction="10000"/>
          </a:bodyPr>
          <a:lstStyle/>
          <a:p>
            <a:pPr marL="0" indent="0" algn="ctr">
              <a:buNone/>
            </a:pPr>
            <a:r>
              <a:rPr lang="es-CO" sz="4400" dirty="0">
                <a:solidFill>
                  <a:srgbClr val="FFC000"/>
                </a:solidFill>
                <a:latin typeface="Aharoni" pitchFamily="2" charset="-79"/>
                <a:cs typeface="Aharoni" pitchFamily="2" charset="-79"/>
              </a:rPr>
              <a:t>25</a:t>
            </a:r>
            <a:r>
              <a:rPr lang="es-CO" sz="3600" dirty="0" smtClean="0">
                <a:latin typeface="Aharoni" pitchFamily="2" charset="-79"/>
                <a:cs typeface="Aharoni" pitchFamily="2" charset="-79"/>
              </a:rPr>
              <a:t>). Si oímos su voz hoy: </a:t>
            </a:r>
            <a:r>
              <a:rPr lang="es-CO" sz="3600" u="sng" dirty="0" smtClean="0">
                <a:latin typeface="Aharoni" pitchFamily="2" charset="-79"/>
                <a:cs typeface="Aharoni" pitchFamily="2" charset="-79"/>
              </a:rPr>
              <a:t>Seremos </a:t>
            </a:r>
            <a:r>
              <a:rPr lang="es-CO" sz="3600" u="sng" dirty="0">
                <a:latin typeface="Aharoni" pitchFamily="2" charset="-79"/>
                <a:cs typeface="Aharoni" pitchFamily="2" charset="-79"/>
              </a:rPr>
              <a:t>el pueblo del Señor</a:t>
            </a:r>
            <a:r>
              <a:rPr lang="es-CO" sz="3600" dirty="0">
                <a:latin typeface="Aharoni" pitchFamily="2" charset="-79"/>
                <a:cs typeface="Aharoni" pitchFamily="2" charset="-79"/>
              </a:rPr>
              <a:t>. </a:t>
            </a:r>
            <a:endParaRPr lang="es-CO" sz="3600" dirty="0" smtClean="0">
              <a:latin typeface="Aharoni" pitchFamily="2" charset="-79"/>
              <a:cs typeface="Aharoni" pitchFamily="2" charset="-79"/>
            </a:endParaRPr>
          </a:p>
          <a:p>
            <a:pPr marL="0" indent="0" algn="ctr">
              <a:buNone/>
            </a:pPr>
            <a:r>
              <a:rPr lang="es-CO" sz="3600" dirty="0" smtClean="0">
                <a:latin typeface="Aharoni" pitchFamily="2" charset="-79"/>
                <a:cs typeface="Aharoni" pitchFamily="2" charset="-79"/>
              </a:rPr>
              <a:t>Deut.4:33</a:t>
            </a:r>
            <a:r>
              <a:rPr lang="es-CO" sz="3600" dirty="0">
                <a:latin typeface="Aharoni" pitchFamily="2" charset="-79"/>
                <a:cs typeface="Aharoni" pitchFamily="2" charset="-79"/>
              </a:rPr>
              <a:t>.</a:t>
            </a:r>
          </a:p>
          <a:p>
            <a:endParaRPr lang="es-CO" dirty="0"/>
          </a:p>
        </p:txBody>
      </p:sp>
      <p:sp>
        <p:nvSpPr>
          <p:cNvPr id="2" name="1 Rectángulo"/>
          <p:cNvSpPr/>
          <p:nvPr/>
        </p:nvSpPr>
        <p:spPr>
          <a:xfrm>
            <a:off x="395536" y="2780928"/>
            <a:ext cx="8208912" cy="3416320"/>
          </a:xfrm>
          <a:prstGeom prst="rect">
            <a:avLst/>
          </a:prstGeom>
          <a:solidFill>
            <a:schemeClr val="bg1"/>
          </a:solidFill>
        </p:spPr>
        <p:txBody>
          <a:bodyPr wrap="square">
            <a:spAutoFit/>
          </a:bodyPr>
          <a:lstStyle/>
          <a:p>
            <a:pPr algn="ctr"/>
            <a:r>
              <a:rPr lang="es-CO" sz="2400" dirty="0"/>
              <a:t>"Bienaventurado el pueblo que tiene esto; bienaventurado el pueblo cuyo Dios es Jehová." (Sal. 144: 15) </a:t>
            </a:r>
          </a:p>
          <a:p>
            <a:pPr algn="ctr"/>
            <a:endParaRPr lang="es-CO" sz="2400" dirty="0"/>
          </a:p>
          <a:p>
            <a:pPr algn="ctr"/>
            <a:r>
              <a:rPr lang="es-CO" sz="2400" dirty="0"/>
              <a:t>Agradeceré al Señor mi Dios por su gran bondad, misericordia y amor expresados a la familia humana. Estoy impresionada con la idea de que debemos cultivar la alegría; ¿y qué hace esto? Revela al mundo la paz y el consuelo que es nuestro privilegio pedir. No honra a nuestro Señor y Salvador que llevemos una sombra de pesar. </a:t>
            </a:r>
            <a:r>
              <a:rPr lang="es-CO" sz="2400" dirty="0" smtClean="0"/>
              <a:t>(E. G. W. Manuscrito </a:t>
            </a:r>
            <a:r>
              <a:rPr lang="es-CO" sz="2400" dirty="0"/>
              <a:t>66, </a:t>
            </a:r>
            <a:r>
              <a:rPr lang="es-CO" sz="2400" dirty="0" smtClean="0"/>
              <a:t>1896).</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0648"/>
            <a:ext cx="2562225"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400566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338936" cy="2016224"/>
          </a:xfrm>
        </p:spPr>
        <p:txBody>
          <a:bodyPr>
            <a:normAutofit fontScale="77500" lnSpcReduction="20000"/>
          </a:bodyPr>
          <a:lstStyle/>
          <a:p>
            <a:pPr marL="0" indent="0" algn="ctr">
              <a:buNone/>
            </a:pPr>
            <a:r>
              <a:rPr lang="es-CO" sz="4100" dirty="0" smtClean="0">
                <a:solidFill>
                  <a:srgbClr val="FFC000"/>
                </a:solidFill>
                <a:latin typeface="Arial Black" pitchFamily="34" charset="0"/>
              </a:rPr>
              <a:t>26</a:t>
            </a:r>
            <a:r>
              <a:rPr lang="es-CO" sz="4000" dirty="0" smtClean="0">
                <a:latin typeface="Arial Black" pitchFamily="34" charset="0"/>
              </a:rPr>
              <a:t>). Si oímos su voz hoy: </a:t>
            </a:r>
            <a:r>
              <a:rPr lang="es-CO" sz="4000" u="sng" dirty="0" smtClean="0">
                <a:latin typeface="Arial Black" pitchFamily="34" charset="0"/>
              </a:rPr>
              <a:t>Seremos enseñados por el Señor</a:t>
            </a:r>
            <a:r>
              <a:rPr lang="es-CO" sz="4000" dirty="0" smtClean="0">
                <a:latin typeface="Arial Black" pitchFamily="34" charset="0"/>
              </a:rPr>
              <a:t>. </a:t>
            </a:r>
          </a:p>
          <a:p>
            <a:pPr marL="0" indent="0" algn="ctr">
              <a:buNone/>
            </a:pPr>
            <a:r>
              <a:rPr lang="es-CO" sz="4000" dirty="0" smtClean="0">
                <a:latin typeface="Arial Black" pitchFamily="34" charset="0"/>
              </a:rPr>
              <a:t>Deut.4:36.</a:t>
            </a:r>
          </a:p>
          <a:p>
            <a:pPr marL="0" indent="0">
              <a:buNone/>
            </a:pPr>
            <a:endParaRPr lang="es-CO" dirty="0"/>
          </a:p>
        </p:txBody>
      </p:sp>
      <p:sp>
        <p:nvSpPr>
          <p:cNvPr id="4" name="3 Rectángulo"/>
          <p:cNvSpPr/>
          <p:nvPr/>
        </p:nvSpPr>
        <p:spPr>
          <a:xfrm>
            <a:off x="251520" y="2636912"/>
            <a:ext cx="8568952" cy="3785652"/>
          </a:xfrm>
          <a:prstGeom prst="rect">
            <a:avLst/>
          </a:prstGeom>
        </p:spPr>
        <p:txBody>
          <a:bodyPr wrap="square">
            <a:spAutoFit/>
          </a:bodyPr>
          <a:lstStyle/>
          <a:p>
            <a:pPr algn="ctr"/>
            <a:r>
              <a:rPr lang="es-CO" sz="2000" b="1" dirty="0">
                <a:solidFill>
                  <a:srgbClr val="FFFF00"/>
                </a:solidFill>
              </a:rPr>
              <a:t>"Aconteció que estaba Jesús orando en un lugar, y cuando terminó, uno de sus discípulos le dijo: Señor, </a:t>
            </a:r>
            <a:r>
              <a:rPr lang="es-CO" sz="2000" b="1" u="sng" dirty="0" smtClean="0">
                <a:solidFill>
                  <a:srgbClr val="FFFF00"/>
                </a:solidFill>
              </a:rPr>
              <a:t>ENSÉÑANOS</a:t>
            </a:r>
            <a:r>
              <a:rPr lang="es-CO" sz="2000" b="1" dirty="0" smtClean="0">
                <a:solidFill>
                  <a:srgbClr val="FFFF00"/>
                </a:solidFill>
              </a:rPr>
              <a:t> </a:t>
            </a:r>
            <a:r>
              <a:rPr lang="es-CO" sz="2000" b="1" dirty="0">
                <a:solidFill>
                  <a:srgbClr val="FFFF00"/>
                </a:solidFill>
              </a:rPr>
              <a:t>a orar, como también Juan enseñó a sus discípulos. "(Luc. 11: 1). </a:t>
            </a:r>
          </a:p>
          <a:p>
            <a:pPr algn="ctr"/>
            <a:endParaRPr lang="es-CO" sz="2000" dirty="0"/>
          </a:p>
          <a:p>
            <a:pPr algn="ctr"/>
            <a:r>
              <a:rPr lang="es-CO" sz="2000" dirty="0"/>
              <a:t>Jesús enseñó a orar a sus discípulos, y a menudo les hacía ver la necesidad de orar. </a:t>
            </a:r>
            <a:endParaRPr lang="es-CO" sz="2000" dirty="0" smtClean="0"/>
          </a:p>
          <a:p>
            <a:pPr algn="ctr"/>
            <a:r>
              <a:rPr lang="es-CO" sz="2000" dirty="0" smtClean="0"/>
              <a:t>No </a:t>
            </a:r>
            <a:r>
              <a:rPr lang="es-CO" sz="2000" dirty="0"/>
              <a:t>les ordenó que estudiaran libros para aprender a orar. </a:t>
            </a:r>
            <a:endParaRPr lang="es-CO" sz="2000" dirty="0" smtClean="0"/>
          </a:p>
          <a:p>
            <a:pPr algn="ctr"/>
            <a:r>
              <a:rPr lang="es-CO" sz="2000" b="1" dirty="0" smtClean="0">
                <a:solidFill>
                  <a:srgbClr val="FFFF00"/>
                </a:solidFill>
              </a:rPr>
              <a:t>No </a:t>
            </a:r>
            <a:r>
              <a:rPr lang="es-CO" sz="2000" b="1" dirty="0">
                <a:solidFill>
                  <a:srgbClr val="FFFF00"/>
                </a:solidFill>
              </a:rPr>
              <a:t>debían orar para los hombres, sino que debían presentar sus peticiones a Dios. </a:t>
            </a:r>
            <a:endParaRPr lang="es-CO" sz="2000" b="1" dirty="0" smtClean="0">
              <a:solidFill>
                <a:srgbClr val="FFFF00"/>
              </a:solidFill>
            </a:endParaRPr>
          </a:p>
          <a:p>
            <a:pPr algn="ctr"/>
            <a:r>
              <a:rPr lang="es-CO" sz="2000" b="1" dirty="0" smtClean="0">
                <a:solidFill>
                  <a:srgbClr val="FFFF00"/>
                </a:solidFill>
              </a:rPr>
              <a:t>Les </a:t>
            </a:r>
            <a:r>
              <a:rPr lang="es-CO" sz="2000" b="1" dirty="0">
                <a:solidFill>
                  <a:srgbClr val="FFFF00"/>
                </a:solidFill>
              </a:rPr>
              <a:t>enseñó que la oración que Dios acepta es la petición sencilla y ferviente que procede del alma que experimenta su necesidad; y les prometió enviar el Espíritu Santo para que él redactara sus oraciones. </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60648"/>
            <a:ext cx="2736304"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077271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482952" cy="2448272"/>
          </a:xfrm>
        </p:spPr>
        <p:txBody>
          <a:bodyPr>
            <a:normAutofit fontScale="92500"/>
          </a:bodyPr>
          <a:lstStyle/>
          <a:p>
            <a:pPr marL="0" indent="0">
              <a:buNone/>
            </a:pPr>
            <a:r>
              <a:rPr lang="es-CO" sz="4800" dirty="0" smtClean="0">
                <a:solidFill>
                  <a:srgbClr val="FFC000"/>
                </a:solidFill>
                <a:latin typeface="Aharoni" pitchFamily="2" charset="-79"/>
                <a:cs typeface="Aharoni" pitchFamily="2" charset="-79"/>
              </a:rPr>
              <a:t>27</a:t>
            </a:r>
            <a:r>
              <a:rPr lang="es-CO" sz="4800" dirty="0" smtClean="0">
                <a:latin typeface="Aharoni" pitchFamily="2" charset="-79"/>
                <a:cs typeface="Aharoni" pitchFamily="2" charset="-79"/>
              </a:rPr>
              <a:t>). </a:t>
            </a:r>
            <a:r>
              <a:rPr lang="es-CO" sz="3600" dirty="0" smtClean="0">
                <a:latin typeface="Aharoni" pitchFamily="2" charset="-79"/>
                <a:cs typeface="Aharoni" pitchFamily="2" charset="-79"/>
              </a:rPr>
              <a:t>Si oímos su voz hoy: </a:t>
            </a:r>
            <a:r>
              <a:rPr lang="es-CO" sz="3600" u="sng" dirty="0" smtClean="0">
                <a:latin typeface="Aharoni" pitchFamily="2" charset="-79"/>
                <a:cs typeface="Aharoni" pitchFamily="2" charset="-79"/>
              </a:rPr>
              <a:t>Seremos prosperados por el Señor</a:t>
            </a:r>
            <a:r>
              <a:rPr lang="es-CO" sz="3600" dirty="0" smtClean="0">
                <a:latin typeface="Aharoni" pitchFamily="2" charset="-79"/>
                <a:cs typeface="Aharoni" pitchFamily="2" charset="-79"/>
              </a:rPr>
              <a:t>. </a:t>
            </a:r>
          </a:p>
          <a:p>
            <a:pPr marL="0" indent="0">
              <a:buNone/>
            </a:pPr>
            <a:r>
              <a:rPr lang="es-CO" sz="3600" dirty="0" smtClean="0">
                <a:latin typeface="Aharoni" pitchFamily="2" charset="-79"/>
                <a:cs typeface="Aharoni" pitchFamily="2" charset="-79"/>
              </a:rPr>
              <a:t>Job.36:11.</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7444" y="188640"/>
            <a:ext cx="2855962"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547663" y="3068960"/>
            <a:ext cx="6048673" cy="923330"/>
          </a:xfrm>
          <a:prstGeom prst="rect">
            <a:avLst/>
          </a:prstGeom>
        </p:spPr>
        <p:txBody>
          <a:bodyPr wrap="square">
            <a:spAutoFit/>
          </a:bodyPr>
          <a:lstStyle/>
          <a:p>
            <a:r>
              <a:rPr lang="es-CO" b="1" dirty="0">
                <a:solidFill>
                  <a:srgbClr val="FFFF00"/>
                </a:solidFill>
              </a:rPr>
              <a:t>"Mas Jehová estaba con José, y fue varón próspero. . . Y vio su amo que Jehová estaba con el, y que todo lo que él hacía, Jehová lo hacía prosperar en su mano." (Gén. 39: 2, 3). </a:t>
            </a:r>
          </a:p>
        </p:txBody>
      </p:sp>
      <p:sp>
        <p:nvSpPr>
          <p:cNvPr id="5" name="4 Rectángulo"/>
          <p:cNvSpPr/>
          <p:nvPr/>
        </p:nvSpPr>
        <p:spPr>
          <a:xfrm>
            <a:off x="323528" y="4293096"/>
            <a:ext cx="8509878" cy="2308324"/>
          </a:xfrm>
          <a:prstGeom prst="rect">
            <a:avLst/>
          </a:prstGeom>
          <a:solidFill>
            <a:schemeClr val="accent2">
              <a:lumMod val="60000"/>
              <a:lumOff val="40000"/>
            </a:schemeClr>
          </a:solidFill>
        </p:spPr>
        <p:txBody>
          <a:bodyPr wrap="square">
            <a:spAutoFit/>
          </a:bodyPr>
          <a:lstStyle/>
          <a:p>
            <a:pPr algn="ctr"/>
            <a:r>
              <a:rPr lang="es-CO" dirty="0">
                <a:solidFill>
                  <a:srgbClr val="FF0000"/>
                </a:solidFill>
              </a:rPr>
              <a:t>La notable prosperidad que acompañaba a todo lo que se encargara a José no era resultado de un milagro directo, sino que su industria, su interés y su energía fueron coronados con la bendición divina. José atribuyó su éxito al favor de Dios, y hasta su amo idólatra aceptó eso como el secreto de su sin igual prosperidad. Sin embargo, sin sus esfuerzos constantes y bien dirigidos, nunca habría podido alcanzar tal éxito. Dios fue glorificado por la fidelidad de su siervo. Era el propósito divino que por la pureza y la rectitud, el creyente en Dios apareciera en marcado contraste con los idólatras, para que así la luz de la gracia celestial brillase en medio de las tinieblas del paganismo. </a:t>
            </a:r>
          </a:p>
        </p:txBody>
      </p:sp>
    </p:spTree>
    <p:extLst>
      <p:ext uri="{BB962C8B-B14F-4D97-AF65-F5344CB8AC3E}">
        <p14:creationId xmlns:p14="http://schemas.microsoft.com/office/powerpoint/2010/main" val="121649601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050904" cy="3312367"/>
          </a:xfrm>
        </p:spPr>
        <p:txBody>
          <a:bodyPr>
            <a:normAutofit lnSpcReduction="10000"/>
          </a:bodyPr>
          <a:lstStyle/>
          <a:p>
            <a:pPr marL="0" indent="0" algn="ctr">
              <a:buNone/>
            </a:pPr>
            <a:r>
              <a:rPr lang="es-CO" sz="3600" dirty="0">
                <a:solidFill>
                  <a:srgbClr val="FFC000"/>
                </a:solidFill>
                <a:latin typeface="Arial Black" pitchFamily="34" charset="0"/>
              </a:rPr>
              <a:t>28</a:t>
            </a:r>
            <a:r>
              <a:rPr lang="es-CO" sz="3600" dirty="0" smtClean="0">
                <a:latin typeface="Arial Black" pitchFamily="34" charset="0"/>
              </a:rPr>
              <a:t>). Si oímos la voz de Dios hoy: </a:t>
            </a:r>
            <a:r>
              <a:rPr lang="es-CO" sz="3600" u="sng" dirty="0" smtClean="0">
                <a:latin typeface="Arial Black" pitchFamily="34" charset="0"/>
              </a:rPr>
              <a:t>Seremos </a:t>
            </a:r>
            <a:r>
              <a:rPr lang="es-CO" sz="3600" u="sng" dirty="0">
                <a:latin typeface="Arial Black" pitchFamily="34" charset="0"/>
              </a:rPr>
              <a:t>alimentados por el Señor</a:t>
            </a:r>
            <a:r>
              <a:rPr lang="es-CO" sz="3600" dirty="0" smtClean="0">
                <a:latin typeface="Arial Black" pitchFamily="34" charset="0"/>
              </a:rPr>
              <a:t>. </a:t>
            </a:r>
          </a:p>
          <a:p>
            <a:pPr marL="0" indent="0" algn="ctr">
              <a:buNone/>
            </a:pPr>
            <a:r>
              <a:rPr lang="es-CO" sz="3600" dirty="0" smtClean="0">
                <a:latin typeface="Arial Black" pitchFamily="34" charset="0"/>
              </a:rPr>
              <a:t>Isaías </a:t>
            </a:r>
            <a:r>
              <a:rPr lang="es-CO" sz="3600" dirty="0">
                <a:latin typeface="Arial Black" pitchFamily="34" charset="0"/>
              </a:rPr>
              <a:t>1:19</a:t>
            </a:r>
            <a:r>
              <a:rPr lang="es-CO" sz="3600" dirty="0" smtClean="0">
                <a:latin typeface="Arial Black" pitchFamily="34" charset="0"/>
              </a:rPr>
              <a:t>.</a:t>
            </a:r>
            <a:endParaRPr lang="es-CO" sz="3600" dirty="0">
              <a:latin typeface="Arial Black" pitchFamily="34" charset="0"/>
            </a:endParaRPr>
          </a:p>
        </p:txBody>
      </p:sp>
      <p:sp>
        <p:nvSpPr>
          <p:cNvPr id="5" name="4 Rectángulo"/>
          <p:cNvSpPr/>
          <p:nvPr/>
        </p:nvSpPr>
        <p:spPr>
          <a:xfrm>
            <a:off x="5652120" y="188640"/>
            <a:ext cx="3275856" cy="3416320"/>
          </a:xfrm>
          <a:prstGeom prst="rect">
            <a:avLst/>
          </a:prstGeom>
          <a:blipFill>
            <a:blip r:embed="rId2"/>
            <a:tile tx="0" ty="0" sx="100000" sy="100000" flip="none" algn="tl"/>
          </a:blipFill>
        </p:spPr>
        <p:txBody>
          <a:bodyPr wrap="square">
            <a:spAutoFit/>
          </a:bodyPr>
          <a:lstStyle/>
          <a:p>
            <a:pPr algn="ctr"/>
            <a:r>
              <a:rPr lang="es-CO" dirty="0">
                <a:solidFill>
                  <a:srgbClr val="002060"/>
                </a:solidFill>
              </a:rPr>
              <a:t>Señor, quiero alimentar mi amistad contigo </a:t>
            </a:r>
          </a:p>
          <a:p>
            <a:pPr algn="ctr"/>
            <a:r>
              <a:rPr lang="es-CO" dirty="0">
                <a:solidFill>
                  <a:srgbClr val="002060"/>
                </a:solidFill>
              </a:rPr>
              <a:t>por medio de la oración, siempre siendo humilde </a:t>
            </a:r>
          </a:p>
          <a:p>
            <a:pPr algn="ctr"/>
            <a:r>
              <a:rPr lang="es-CO" dirty="0">
                <a:solidFill>
                  <a:srgbClr val="002060"/>
                </a:solidFill>
              </a:rPr>
              <a:t>y perseverante. </a:t>
            </a:r>
            <a:r>
              <a:rPr lang="es-CO" dirty="0" smtClean="0">
                <a:solidFill>
                  <a:srgbClr val="002060"/>
                </a:solidFill>
              </a:rPr>
              <a:t>Ayúdame </a:t>
            </a:r>
            <a:r>
              <a:rPr lang="es-CO" dirty="0">
                <a:solidFill>
                  <a:srgbClr val="002060"/>
                </a:solidFill>
              </a:rPr>
              <a:t>a cumplir tu voluntad, </a:t>
            </a:r>
          </a:p>
          <a:p>
            <a:pPr algn="ctr"/>
            <a:r>
              <a:rPr lang="es-CO" dirty="0">
                <a:solidFill>
                  <a:srgbClr val="002060"/>
                </a:solidFill>
              </a:rPr>
              <a:t>dejando que tus palabras modelen todo mi </a:t>
            </a:r>
          </a:p>
          <a:p>
            <a:pPr algn="ctr"/>
            <a:r>
              <a:rPr lang="es-CO" dirty="0">
                <a:solidFill>
                  <a:srgbClr val="002060"/>
                </a:solidFill>
              </a:rPr>
              <a:t>comportamiento. No permitas que el miedo me </a:t>
            </a:r>
          </a:p>
          <a:p>
            <a:pPr algn="ctr"/>
            <a:r>
              <a:rPr lang="es-CO" dirty="0">
                <a:solidFill>
                  <a:srgbClr val="002060"/>
                </a:solidFill>
              </a:rPr>
              <a:t>acobarde. Aumenta mi confianza, mi amor y mi fe.</a:t>
            </a:r>
          </a:p>
        </p:txBody>
      </p:sp>
      <p:sp>
        <p:nvSpPr>
          <p:cNvPr id="6" name="5 Rectángulo"/>
          <p:cNvSpPr/>
          <p:nvPr/>
        </p:nvSpPr>
        <p:spPr>
          <a:xfrm>
            <a:off x="323528" y="3861048"/>
            <a:ext cx="8604448" cy="2862322"/>
          </a:xfrm>
          <a:prstGeom prst="rect">
            <a:avLst/>
          </a:prstGeom>
          <a:solidFill>
            <a:srgbClr val="7030A0"/>
          </a:solidFill>
        </p:spPr>
        <p:txBody>
          <a:bodyPr wrap="square">
            <a:spAutoFit/>
          </a:bodyPr>
          <a:lstStyle/>
          <a:p>
            <a:pPr algn="ctr"/>
            <a:r>
              <a:rPr lang="es-CO" sz="2000" dirty="0"/>
              <a:t>En este pasaje Isaías expone el fruto de la obediencia. Una vida de gozo y bienaventuranza es el resultado natural de la obediencia a las leyes de Dios, porque Dios no puede bendecir a los que no se esfuerzan al máximo. Los gozos celestiales no son dones otorgados arbitrariamente por Dios a los que le siguen, sino el resultado natural de cumplir con sus requerimientos. Dios coloca delante del hombre los caminos de justicia, porque éstos son los caminos correctos y los que traen consigo bendición. </a:t>
            </a:r>
            <a:r>
              <a:rPr lang="es-CO" sz="2000" dirty="0" smtClean="0"/>
              <a:t> </a:t>
            </a:r>
            <a:endParaRPr lang="es-CO" sz="2000" dirty="0"/>
          </a:p>
          <a:p>
            <a:pPr algn="ctr"/>
            <a:r>
              <a:rPr lang="es-CO" sz="2000" dirty="0"/>
              <a:t>    Esta promesa se aplica tanto a este mundo como al venidero. La cosecha de la obediencia se recoge no sólo en el cielo sino también en la tierra </a:t>
            </a:r>
            <a:r>
              <a:rPr lang="es-CO" sz="2000" dirty="0" smtClean="0"/>
              <a:t>(Mat.19:29</a:t>
            </a:r>
            <a:r>
              <a:rPr lang="es-CO" sz="2000" dirty="0"/>
              <a:t>).</a:t>
            </a:r>
          </a:p>
        </p:txBody>
      </p:sp>
    </p:spTree>
    <p:extLst>
      <p:ext uri="{BB962C8B-B14F-4D97-AF65-F5344CB8AC3E}">
        <p14:creationId xmlns:p14="http://schemas.microsoft.com/office/powerpoint/2010/main" val="23437424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194920" cy="5793507"/>
          </a:xfrm>
        </p:spPr>
        <p:txBody>
          <a:bodyPr>
            <a:normAutofit/>
          </a:bodyPr>
          <a:lstStyle/>
          <a:p>
            <a:pPr marL="0" indent="0" algn="ctr">
              <a:buNone/>
            </a:pPr>
            <a:r>
              <a:rPr lang="es-CO" sz="3600" b="1" dirty="0">
                <a:solidFill>
                  <a:srgbClr val="FFC000"/>
                </a:solidFill>
                <a:latin typeface="Arial Black" pitchFamily="34" charset="0"/>
              </a:rPr>
              <a:t>29</a:t>
            </a:r>
            <a:r>
              <a:rPr lang="es-CO" sz="3600" dirty="0" smtClean="0">
                <a:latin typeface="Arial Black" pitchFamily="34" charset="0"/>
              </a:rPr>
              <a:t>). Si oímos su voz hoy: </a:t>
            </a:r>
            <a:r>
              <a:rPr lang="es-CO" sz="3600" u="sng" dirty="0" smtClean="0">
                <a:latin typeface="Arial Black" pitchFamily="34" charset="0"/>
              </a:rPr>
              <a:t>En </a:t>
            </a:r>
            <a:r>
              <a:rPr lang="es-CO" sz="3600" u="sng" dirty="0">
                <a:latin typeface="Arial Black" pitchFamily="34" charset="0"/>
              </a:rPr>
              <a:t>la naturaleza veremos las maravillas del Señor</a:t>
            </a:r>
            <a:r>
              <a:rPr lang="es-CO" sz="3600" dirty="0">
                <a:latin typeface="Arial Black" pitchFamily="34" charset="0"/>
              </a:rPr>
              <a:t>. Job.42:5</a:t>
            </a:r>
            <a:r>
              <a:rPr lang="es-CO" sz="3600" dirty="0" smtClean="0">
                <a:latin typeface="Arial Black" pitchFamily="34" charset="0"/>
              </a:rPr>
              <a:t>.</a:t>
            </a:r>
            <a:endParaRPr lang="es-CO" sz="3600" dirty="0">
              <a:latin typeface="Arial Black" pitchFamily="34" charset="0"/>
            </a:endParaRPr>
          </a:p>
        </p:txBody>
      </p:sp>
      <p:sp>
        <p:nvSpPr>
          <p:cNvPr id="4" name="3 Rectángulo"/>
          <p:cNvSpPr/>
          <p:nvPr/>
        </p:nvSpPr>
        <p:spPr>
          <a:xfrm>
            <a:off x="251520" y="3284984"/>
            <a:ext cx="8647856" cy="3416320"/>
          </a:xfrm>
          <a:prstGeom prst="rect">
            <a:avLst/>
          </a:prstGeom>
          <a:blipFill>
            <a:blip r:embed="rId2"/>
            <a:tile tx="0" ty="0" sx="100000" sy="100000" flip="none" algn="tl"/>
          </a:blipFill>
        </p:spPr>
        <p:txBody>
          <a:bodyPr wrap="square">
            <a:spAutoFit/>
          </a:bodyPr>
          <a:lstStyle/>
          <a:p>
            <a:pPr algn="ctr"/>
            <a:r>
              <a:rPr lang="es-CO" dirty="0"/>
              <a:t>Job admite que su anterior conocimiento de Dios se basaba en lo que había oído.  Ahora adquiere un conocimiento de primera mano.  La lección más importante del libro de Job se encuentra en este texto.  En esta afirmación Job revela su transición desde una experiencia religiosa formada por la tradición a una experiencia basada en la comunión personal con Dios.  Según la tradición en la cual había sido criado, los justos no debían sufrir.  Desde su juventud Job había oído que Dios libraría a los justos de todo mal en esta vida. </a:t>
            </a:r>
            <a:endParaRPr lang="es-CO" dirty="0" smtClean="0"/>
          </a:p>
          <a:p>
            <a:pPr algn="ctr"/>
            <a:r>
              <a:rPr lang="es-CO" dirty="0" smtClean="0"/>
              <a:t> </a:t>
            </a:r>
          </a:p>
          <a:p>
            <a:pPr algn="ctr"/>
            <a:r>
              <a:rPr lang="es-CO" dirty="0" smtClean="0"/>
              <a:t>Pero </a:t>
            </a:r>
            <a:r>
              <a:rPr lang="es-CO" dirty="0"/>
              <a:t>cuando tuvo que enfrentar el sufrimiento, quedó confundido porque eso no era lo que él había oído acerca de Dios.  Su confusión aumentó con la opinión de sus amigos.  Ahora Job ha visto a Dios.  Sabe que Dios es infinitamente poderoso y bondadoso, y también sabe que, a pesar de que pueda sufrir, es hijo de Dios.  Dios no le ha explicado por qué motivo sufre, pero Job está convencido de que, cualquiera sea la razón, no necesita tener dudas.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548680"/>
            <a:ext cx="3175248"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079808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1"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554960" cy="5721499"/>
          </a:xfrm>
        </p:spPr>
        <p:txBody>
          <a:bodyPr>
            <a:normAutofit/>
          </a:bodyPr>
          <a:lstStyle/>
          <a:p>
            <a:pPr marL="0" indent="0" algn="ctr">
              <a:buNone/>
            </a:pPr>
            <a:r>
              <a:rPr lang="es-CO" sz="3600" dirty="0">
                <a:solidFill>
                  <a:srgbClr val="FFC000"/>
                </a:solidFill>
                <a:latin typeface="Arial Black" pitchFamily="34" charset="0"/>
              </a:rPr>
              <a:t>30</a:t>
            </a:r>
            <a:r>
              <a:rPr lang="es-CO" sz="3600" dirty="0" smtClean="0">
                <a:latin typeface="Arial Black" pitchFamily="34" charset="0"/>
              </a:rPr>
              <a:t>). Si oímos la voz de Dios hoy: </a:t>
            </a:r>
            <a:r>
              <a:rPr lang="es-CO" sz="3600" u="sng" dirty="0" smtClean="0">
                <a:latin typeface="Arial Black" pitchFamily="34" charset="0"/>
              </a:rPr>
              <a:t>Seremos </a:t>
            </a:r>
            <a:r>
              <a:rPr lang="es-CO" sz="3600" u="sng" dirty="0">
                <a:latin typeface="Arial Black" pitchFamily="34" charset="0"/>
              </a:rPr>
              <a:t>amonestados por el Señor</a:t>
            </a:r>
            <a:r>
              <a:rPr lang="es-CO" sz="3600" dirty="0">
                <a:latin typeface="Arial Black" pitchFamily="34" charset="0"/>
              </a:rPr>
              <a:t>. Sal.50:7</a:t>
            </a:r>
            <a:r>
              <a:rPr lang="es-CO" sz="3600" dirty="0" smtClean="0">
                <a:latin typeface="Arial Black" pitchFamily="34" charset="0"/>
              </a:rPr>
              <a:t>.</a:t>
            </a:r>
            <a:endParaRPr lang="es-CO" sz="3600" dirty="0">
              <a:latin typeface="Arial Black"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5904" y="404664"/>
            <a:ext cx="2966576" cy="2785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4 Diagrama"/>
          <p:cNvGraphicFramePr/>
          <p:nvPr>
            <p:extLst>
              <p:ext uri="{D42A27DB-BD31-4B8C-83A1-F6EECF244321}">
                <p14:modId xmlns:p14="http://schemas.microsoft.com/office/powerpoint/2010/main" val="3378179830"/>
              </p:ext>
            </p:extLst>
          </p:nvPr>
        </p:nvGraphicFramePr>
        <p:xfrm>
          <a:off x="179512" y="3429000"/>
          <a:ext cx="8712967" cy="3416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437099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554960" cy="2520280"/>
          </a:xfrm>
        </p:spPr>
        <p:txBody>
          <a:bodyPr>
            <a:normAutofit fontScale="92500" lnSpcReduction="10000"/>
          </a:bodyPr>
          <a:lstStyle/>
          <a:p>
            <a:pPr marL="0" indent="0" algn="ctr">
              <a:buNone/>
            </a:pPr>
            <a:r>
              <a:rPr lang="es-CO" sz="3600" dirty="0">
                <a:solidFill>
                  <a:srgbClr val="FFC000"/>
                </a:solidFill>
                <a:latin typeface="Arial Black" pitchFamily="34" charset="0"/>
              </a:rPr>
              <a:t>31</a:t>
            </a:r>
            <a:r>
              <a:rPr lang="es-CO" sz="3600" dirty="0" smtClean="0">
                <a:latin typeface="Arial Black" pitchFamily="34" charset="0"/>
              </a:rPr>
              <a:t>). Si oímos la voz de Dios hoy: </a:t>
            </a:r>
            <a:r>
              <a:rPr lang="es-CO" sz="3600" u="sng" dirty="0" smtClean="0">
                <a:latin typeface="Arial Black" pitchFamily="34" charset="0"/>
              </a:rPr>
              <a:t>Entenderemos </a:t>
            </a:r>
            <a:r>
              <a:rPr lang="es-CO" sz="3600" u="sng" dirty="0">
                <a:latin typeface="Arial Black" pitchFamily="34" charset="0"/>
              </a:rPr>
              <a:t>el gran poder del </a:t>
            </a:r>
            <a:r>
              <a:rPr lang="es-CO" sz="3600" u="sng" dirty="0" smtClean="0">
                <a:latin typeface="Arial Black" pitchFamily="34" charset="0"/>
              </a:rPr>
              <a:t>Señor.</a:t>
            </a:r>
          </a:p>
          <a:p>
            <a:pPr marL="0" indent="0" algn="ctr">
              <a:buNone/>
            </a:pPr>
            <a:r>
              <a:rPr lang="es-CO" sz="3600" dirty="0" smtClean="0">
                <a:latin typeface="Arial Black" pitchFamily="34" charset="0"/>
              </a:rPr>
              <a:t>Mar.3:14-19.</a:t>
            </a:r>
            <a:endParaRPr lang="es-CO" sz="3600" dirty="0">
              <a:latin typeface="Arial Black" pitchFamily="34" charset="0"/>
            </a:endParaRPr>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04664"/>
            <a:ext cx="2448272"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4 Diagrama"/>
          <p:cNvGraphicFramePr/>
          <p:nvPr>
            <p:extLst>
              <p:ext uri="{D42A27DB-BD31-4B8C-83A1-F6EECF244321}">
                <p14:modId xmlns:p14="http://schemas.microsoft.com/office/powerpoint/2010/main" val="557447608"/>
              </p:ext>
            </p:extLst>
          </p:nvPr>
        </p:nvGraphicFramePr>
        <p:xfrm>
          <a:off x="395536" y="3429000"/>
          <a:ext cx="8352928" cy="31085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151000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5987008" cy="2152690"/>
          </a:xfrm>
        </p:spPr>
        <p:txBody>
          <a:bodyPr>
            <a:normAutofit lnSpcReduction="10000"/>
          </a:bodyPr>
          <a:lstStyle/>
          <a:p>
            <a:pPr marL="0" indent="0">
              <a:buNone/>
            </a:pPr>
            <a:r>
              <a:rPr lang="es-CO" sz="3600" dirty="0" smtClean="0">
                <a:solidFill>
                  <a:srgbClr val="FFC000"/>
                </a:solidFill>
                <a:latin typeface="Arial Black" pitchFamily="34" charset="0"/>
              </a:rPr>
              <a:t>32</a:t>
            </a:r>
            <a:r>
              <a:rPr lang="es-CO" sz="3600" dirty="0" smtClean="0">
                <a:latin typeface="Arial Black" pitchFamily="34" charset="0"/>
              </a:rPr>
              <a:t>). Si oímos la voz de Dios hoy: </a:t>
            </a:r>
            <a:r>
              <a:rPr lang="es-CO" sz="3600" u="sng" dirty="0" smtClean="0">
                <a:latin typeface="Arial Black" pitchFamily="34" charset="0"/>
              </a:rPr>
              <a:t>Viviremos </a:t>
            </a:r>
            <a:r>
              <a:rPr lang="es-CO" sz="3600" u="sng" dirty="0">
                <a:latin typeface="Arial Black" pitchFamily="34" charset="0"/>
              </a:rPr>
              <a:t>en paz con el Señor</a:t>
            </a:r>
            <a:r>
              <a:rPr lang="es-CO" sz="3600" dirty="0">
                <a:latin typeface="Arial Black" pitchFamily="34" charset="0"/>
              </a:rPr>
              <a:t>. Prov.1:33.</a:t>
            </a:r>
          </a:p>
          <a:p>
            <a:endParaRPr lang="es-CO" dirty="0"/>
          </a:p>
        </p:txBody>
      </p:sp>
      <p:graphicFrame>
        <p:nvGraphicFramePr>
          <p:cNvPr id="5" name="4 Diagrama"/>
          <p:cNvGraphicFramePr/>
          <p:nvPr>
            <p:extLst>
              <p:ext uri="{D42A27DB-BD31-4B8C-83A1-F6EECF244321}">
                <p14:modId xmlns:p14="http://schemas.microsoft.com/office/powerpoint/2010/main" val="130646529"/>
              </p:ext>
            </p:extLst>
          </p:nvPr>
        </p:nvGraphicFramePr>
        <p:xfrm>
          <a:off x="539553" y="3140968"/>
          <a:ext cx="8119788" cy="31085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6216" y="248997"/>
            <a:ext cx="2143125"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08169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987008" cy="2160240"/>
          </a:xfrm>
        </p:spPr>
        <p:txBody>
          <a:bodyPr>
            <a:normAutofit lnSpcReduction="10000"/>
          </a:bodyPr>
          <a:lstStyle/>
          <a:p>
            <a:pPr marL="0" indent="0">
              <a:buNone/>
            </a:pPr>
            <a:r>
              <a:rPr lang="es-CO" sz="3600" dirty="0" smtClean="0">
                <a:solidFill>
                  <a:srgbClr val="FFC000"/>
                </a:solidFill>
                <a:latin typeface="Arial Black" pitchFamily="34" charset="0"/>
              </a:rPr>
              <a:t>33</a:t>
            </a:r>
            <a:r>
              <a:rPr lang="es-CO" sz="3600" dirty="0" smtClean="0">
                <a:latin typeface="Arial Black" pitchFamily="34" charset="0"/>
              </a:rPr>
              <a:t>). Si oímos la voz de Dios hoy: </a:t>
            </a:r>
            <a:r>
              <a:rPr lang="es-CO" sz="3600" u="sng" dirty="0" smtClean="0">
                <a:latin typeface="Arial Black" pitchFamily="34" charset="0"/>
              </a:rPr>
              <a:t>Seremos exhortados </a:t>
            </a:r>
            <a:r>
              <a:rPr lang="es-CO" sz="3600" u="sng" dirty="0">
                <a:latin typeface="Arial Black" pitchFamily="34" charset="0"/>
              </a:rPr>
              <a:t>por el Señor.</a:t>
            </a:r>
            <a:r>
              <a:rPr lang="es-CO" sz="3600" dirty="0">
                <a:latin typeface="Arial Black" pitchFamily="34" charset="0"/>
              </a:rPr>
              <a:t> Jer.26:13.</a:t>
            </a:r>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60648"/>
            <a:ext cx="1952625" cy="233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 name="3 Diagrama"/>
          <p:cNvGraphicFramePr/>
          <p:nvPr/>
        </p:nvGraphicFramePr>
        <p:xfrm>
          <a:off x="323527" y="2996952"/>
          <a:ext cx="8505353" cy="3477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5563264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410944" cy="2376264"/>
          </a:xfrm>
        </p:spPr>
        <p:txBody>
          <a:bodyPr>
            <a:normAutofit fontScale="85000" lnSpcReduction="10000"/>
          </a:bodyPr>
          <a:lstStyle/>
          <a:p>
            <a:pPr marL="0" indent="0" algn="ctr">
              <a:buNone/>
            </a:pPr>
            <a:r>
              <a:rPr lang="es-CO" sz="3600" dirty="0" smtClean="0">
                <a:solidFill>
                  <a:srgbClr val="FFC000"/>
                </a:solidFill>
                <a:latin typeface="Arial Black" pitchFamily="34" charset="0"/>
              </a:rPr>
              <a:t>34</a:t>
            </a:r>
            <a:r>
              <a:rPr lang="es-CO" sz="3600" dirty="0" smtClean="0">
                <a:latin typeface="Arial Black" pitchFamily="34" charset="0"/>
              </a:rPr>
              <a:t>). Si oímos la voz de Dios hoy: </a:t>
            </a:r>
            <a:r>
              <a:rPr lang="es-CO" sz="3600" u="sng" dirty="0" smtClean="0">
                <a:latin typeface="Arial Black" pitchFamily="34" charset="0"/>
              </a:rPr>
              <a:t>Predicaremos </a:t>
            </a:r>
            <a:r>
              <a:rPr lang="es-CO" sz="3600" u="sng" dirty="0">
                <a:latin typeface="Arial Black" pitchFamily="34" charset="0"/>
              </a:rPr>
              <a:t>a los demás de parte del Señor</a:t>
            </a:r>
            <a:r>
              <a:rPr lang="es-CO" sz="3600" dirty="0" smtClean="0">
                <a:latin typeface="Arial Black" pitchFamily="34" charset="0"/>
              </a:rPr>
              <a:t>.</a:t>
            </a:r>
          </a:p>
          <a:p>
            <a:pPr marL="0" indent="0" algn="ctr">
              <a:buNone/>
            </a:pPr>
            <a:r>
              <a:rPr lang="es-CO" sz="3600" dirty="0" smtClean="0">
                <a:latin typeface="Arial Black" pitchFamily="34" charset="0"/>
              </a:rPr>
              <a:t>Eze.3:17,27</a:t>
            </a:r>
            <a:r>
              <a:rPr lang="es-CO" sz="3600" dirty="0">
                <a:latin typeface="Arial Black" pitchFamily="34" charset="0"/>
              </a:rPr>
              <a:t>. </a:t>
            </a:r>
          </a:p>
          <a:p>
            <a:endParaRPr lang="es-CO" dirty="0"/>
          </a:p>
        </p:txBody>
      </p:sp>
      <p:graphicFrame>
        <p:nvGraphicFramePr>
          <p:cNvPr id="5" name="4 Diagrama"/>
          <p:cNvGraphicFramePr/>
          <p:nvPr>
            <p:extLst>
              <p:ext uri="{D42A27DB-BD31-4B8C-83A1-F6EECF244321}">
                <p14:modId xmlns:p14="http://schemas.microsoft.com/office/powerpoint/2010/main" val="3060397164"/>
              </p:ext>
            </p:extLst>
          </p:nvPr>
        </p:nvGraphicFramePr>
        <p:xfrm>
          <a:off x="0" y="2924944"/>
          <a:ext cx="9144000" cy="3477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00192" y="260648"/>
            <a:ext cx="262890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62998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410944" cy="2952328"/>
          </a:xfrm>
        </p:spPr>
        <p:txBody>
          <a:bodyPr>
            <a:normAutofit fontScale="92500" lnSpcReduction="10000"/>
          </a:bodyPr>
          <a:lstStyle/>
          <a:p>
            <a:pPr marL="0" indent="0" algn="ctr">
              <a:buNone/>
            </a:pPr>
            <a:r>
              <a:rPr lang="es-CO" sz="4400" b="1" dirty="0" smtClean="0">
                <a:solidFill>
                  <a:srgbClr val="FFC000"/>
                </a:solidFill>
                <a:latin typeface="Arial Black" pitchFamily="34" charset="0"/>
              </a:rPr>
              <a:t>35</a:t>
            </a:r>
            <a:r>
              <a:rPr lang="es-CO" sz="3600" dirty="0" smtClean="0">
                <a:latin typeface="Arial Black" pitchFamily="34" charset="0"/>
              </a:rPr>
              <a:t>). Si oímos la voz de Dios hoy: </a:t>
            </a:r>
            <a:r>
              <a:rPr lang="es-CO" sz="3600" u="sng" dirty="0" smtClean="0">
                <a:latin typeface="Arial Black" pitchFamily="34" charset="0"/>
              </a:rPr>
              <a:t>Tendremos </a:t>
            </a:r>
            <a:r>
              <a:rPr lang="es-CO" sz="3600" u="sng" dirty="0">
                <a:latin typeface="Arial Black" pitchFamily="34" charset="0"/>
              </a:rPr>
              <a:t>el deseo de </a:t>
            </a:r>
            <a:r>
              <a:rPr lang="es-CO" sz="3600" u="sng" dirty="0" smtClean="0">
                <a:latin typeface="Arial Black" pitchFamily="34" charset="0"/>
              </a:rPr>
              <a:t>escuchar más el </a:t>
            </a:r>
            <a:r>
              <a:rPr lang="es-CO" sz="3600" u="sng" dirty="0">
                <a:latin typeface="Arial Black" pitchFamily="34" charset="0"/>
              </a:rPr>
              <a:t>evangelio del Señor.</a:t>
            </a:r>
            <a:r>
              <a:rPr lang="es-CO" sz="3600" dirty="0">
                <a:latin typeface="Arial Black" pitchFamily="34" charset="0"/>
              </a:rPr>
              <a:t> Luc.5:1.</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60648"/>
            <a:ext cx="3043039"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3429000"/>
            <a:ext cx="8515647" cy="3170099"/>
          </a:xfrm>
          <a:prstGeom prst="rect">
            <a:avLst/>
          </a:prstGeom>
        </p:spPr>
        <p:txBody>
          <a:bodyPr wrap="square">
            <a:spAutoFit/>
          </a:bodyPr>
          <a:lstStyle/>
          <a:p>
            <a:pPr algn="ctr"/>
            <a:r>
              <a:rPr lang="es-CO" sz="2000" b="1" dirty="0">
                <a:solidFill>
                  <a:srgbClr val="FFFF00"/>
                </a:solidFill>
              </a:rPr>
              <a:t>Era temprano por la mañana cuando Jesús caminó junto al mar, sin embargo la gente ya se reunía alrededor de él.  Esto testifica de su fama o de su </a:t>
            </a:r>
            <a:r>
              <a:rPr lang="es-CO" sz="2000" b="1" dirty="0" smtClean="0">
                <a:solidFill>
                  <a:srgbClr val="FFFF00"/>
                </a:solidFill>
              </a:rPr>
              <a:t>popularidad.</a:t>
            </a:r>
          </a:p>
          <a:p>
            <a:pPr algn="ctr"/>
            <a:r>
              <a:rPr lang="es-CO" sz="2000" b="1" dirty="0" smtClean="0">
                <a:solidFill>
                  <a:srgbClr val="FFFF00"/>
                </a:solidFill>
              </a:rPr>
              <a:t>Sus </a:t>
            </a:r>
            <a:r>
              <a:rPr lang="es-CO" sz="2000" b="1" dirty="0">
                <a:solidFill>
                  <a:srgbClr val="FFFF00"/>
                </a:solidFill>
              </a:rPr>
              <a:t>palabras eran llenas de gracia </a:t>
            </a:r>
            <a:r>
              <a:rPr lang="es-CO" sz="2000" b="1" dirty="0" smtClean="0">
                <a:solidFill>
                  <a:srgbClr val="FFFF00"/>
                </a:solidFill>
              </a:rPr>
              <a:t>según lo registra (Luc.4:22</a:t>
            </a:r>
            <a:r>
              <a:rPr lang="es-CO" sz="2000" b="1" dirty="0">
                <a:solidFill>
                  <a:srgbClr val="FFFF00"/>
                </a:solidFill>
              </a:rPr>
              <a:t>), estaban henchidas de poder vivificador (</a:t>
            </a:r>
            <a:r>
              <a:rPr lang="es-CO" sz="2000" b="1" dirty="0" smtClean="0">
                <a:solidFill>
                  <a:srgbClr val="FFFF00"/>
                </a:solidFill>
              </a:rPr>
              <a:t>Juan 6:63</a:t>
            </a:r>
            <a:r>
              <a:rPr lang="es-CO" sz="2000" b="1" dirty="0">
                <a:solidFill>
                  <a:srgbClr val="FFFF00"/>
                </a:solidFill>
              </a:rPr>
              <a:t>, </a:t>
            </a:r>
            <a:r>
              <a:rPr lang="es-CO" sz="2000" b="1" dirty="0" smtClean="0">
                <a:solidFill>
                  <a:srgbClr val="FFFF00"/>
                </a:solidFill>
              </a:rPr>
              <a:t>6:68</a:t>
            </a:r>
            <a:r>
              <a:rPr lang="es-CO" sz="2000" b="1" dirty="0">
                <a:solidFill>
                  <a:srgbClr val="FFFF00"/>
                </a:solidFill>
              </a:rPr>
              <a:t>), y la gente tenía hambre de escucharlas. ¡Cómo deben haberse emocionado sus corazones al escuchar a Aquel que era la Palabra de Dios encarnada! </a:t>
            </a:r>
            <a:r>
              <a:rPr lang="es-CO" sz="2000" b="1" dirty="0" smtClean="0">
                <a:solidFill>
                  <a:srgbClr val="FFFF00"/>
                </a:solidFill>
              </a:rPr>
              <a:t>(Juan 1:1-3</a:t>
            </a:r>
            <a:r>
              <a:rPr lang="es-CO" sz="2000" b="1" dirty="0">
                <a:solidFill>
                  <a:srgbClr val="FFFF00"/>
                </a:solidFill>
              </a:rPr>
              <a:t>). </a:t>
            </a:r>
            <a:endParaRPr lang="es-CO" sz="2000" b="1" dirty="0" smtClean="0">
              <a:solidFill>
                <a:srgbClr val="FFFF00"/>
              </a:solidFill>
            </a:endParaRPr>
          </a:p>
          <a:p>
            <a:pPr algn="ctr"/>
            <a:r>
              <a:rPr lang="es-CO" sz="2000" b="1" dirty="0">
                <a:solidFill>
                  <a:srgbClr val="FFFF00"/>
                </a:solidFill>
              </a:rPr>
              <a:t> </a:t>
            </a:r>
            <a:r>
              <a:rPr lang="es-CO" sz="2000" b="1" dirty="0" smtClean="0">
                <a:solidFill>
                  <a:srgbClr val="FFFF00"/>
                </a:solidFill>
              </a:rPr>
              <a:t>En tiempos de Jesús la gente tenía hambre de oír la Palabra de Dios, lo mismo sucede hoy conforme lo dicho por (Amos 8:11).</a:t>
            </a:r>
          </a:p>
          <a:p>
            <a:pPr algn="ctr"/>
            <a:endParaRPr lang="es-CO" dirty="0"/>
          </a:p>
        </p:txBody>
      </p:sp>
    </p:spTree>
    <p:extLst>
      <p:ext uri="{BB962C8B-B14F-4D97-AF65-F5344CB8AC3E}">
        <p14:creationId xmlns:p14="http://schemas.microsoft.com/office/powerpoint/2010/main" val="23192466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554960" cy="2448272"/>
          </a:xfrm>
        </p:spPr>
        <p:txBody>
          <a:bodyPr>
            <a:normAutofit fontScale="92500" lnSpcReduction="20000"/>
          </a:bodyPr>
          <a:lstStyle/>
          <a:p>
            <a:pPr marL="0" indent="0" algn="ctr">
              <a:buNone/>
            </a:pPr>
            <a:r>
              <a:rPr lang="es-CO" sz="3600" dirty="0" smtClean="0">
                <a:solidFill>
                  <a:srgbClr val="FFC000"/>
                </a:solidFill>
                <a:latin typeface="Arial Black" pitchFamily="34" charset="0"/>
              </a:rPr>
              <a:t>36</a:t>
            </a:r>
            <a:r>
              <a:rPr lang="es-CO" sz="3600" dirty="0" smtClean="0">
                <a:latin typeface="Arial Black" pitchFamily="34" charset="0"/>
              </a:rPr>
              <a:t>). Si oímos la voz de Dios hoy: </a:t>
            </a:r>
            <a:r>
              <a:rPr lang="es-CO" sz="3600" u="sng" dirty="0" smtClean="0">
                <a:latin typeface="Arial Black" pitchFamily="34" charset="0"/>
              </a:rPr>
              <a:t>Obtendremos fe por la Palabra del Señor</a:t>
            </a:r>
            <a:r>
              <a:rPr lang="es-CO" sz="3600" dirty="0" smtClean="0">
                <a:latin typeface="Arial Black" pitchFamily="34" charset="0"/>
              </a:rPr>
              <a:t>.</a:t>
            </a:r>
          </a:p>
          <a:p>
            <a:pPr marL="0" indent="0" algn="ctr">
              <a:buNone/>
            </a:pPr>
            <a:r>
              <a:rPr lang="es-CO" sz="3600" dirty="0" smtClean="0">
                <a:latin typeface="Arial Black" pitchFamily="34" charset="0"/>
              </a:rPr>
              <a:t>Rom.10:17.</a:t>
            </a:r>
          </a:p>
        </p:txBody>
      </p:sp>
      <p:sp>
        <p:nvSpPr>
          <p:cNvPr id="4" name="3 Rectángulo"/>
          <p:cNvSpPr/>
          <p:nvPr/>
        </p:nvSpPr>
        <p:spPr>
          <a:xfrm>
            <a:off x="251520" y="2967335"/>
            <a:ext cx="8352928" cy="3046988"/>
          </a:xfrm>
          <a:prstGeom prst="rect">
            <a:avLst/>
          </a:prstGeom>
        </p:spPr>
        <p:txBody>
          <a:bodyPr wrap="square">
            <a:spAutoFit/>
          </a:bodyPr>
          <a:lstStyle/>
          <a:p>
            <a:pPr algn="ctr"/>
            <a:r>
              <a:rPr lang="es-CO" sz="2400" dirty="0"/>
              <a:t>¿Quién ha creído lo que ha oído de nosotros? De modo que la fe viene de lo que es oído, y lo que es oído viene de la </a:t>
            </a:r>
            <a:r>
              <a:rPr lang="es-CO" sz="2400" dirty="0" smtClean="0"/>
              <a:t>Palabra </a:t>
            </a:r>
            <a:r>
              <a:rPr lang="es-CO" sz="2400" dirty="0"/>
              <a:t>de Dios” Fe es nuestra convicción en cuanto a cosas que no podemos ver (</a:t>
            </a:r>
            <a:r>
              <a:rPr lang="es-CO" sz="2400" dirty="0" smtClean="0"/>
              <a:t>Heb.11:1</a:t>
            </a:r>
            <a:r>
              <a:rPr lang="es-CO" sz="2400" dirty="0"/>
              <a:t>), y esta convicción debe estar fundada en el conocimiento, un conocimiento basado en la Palabra de Dios, el mensaje en cuanto a Cristo. Como medio para desarrollar una fe transformadora y permanente, no hay sustituto para el estudio regular y ferviente de la Biblia. </a:t>
            </a:r>
            <a:r>
              <a:rPr lang="es-CO" sz="2400" dirty="0" smtClean="0"/>
              <a:t> </a:t>
            </a:r>
            <a:endParaRPr lang="es-CO" sz="2400"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0648"/>
            <a:ext cx="2490589"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455206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410944" cy="2880319"/>
          </a:xfrm>
        </p:spPr>
        <p:txBody>
          <a:bodyPr>
            <a:normAutofit/>
          </a:bodyPr>
          <a:lstStyle/>
          <a:p>
            <a:pPr marL="0" indent="0" algn="ctr">
              <a:buNone/>
            </a:pPr>
            <a:r>
              <a:rPr lang="es-CO" sz="3600" dirty="0" smtClean="0">
                <a:solidFill>
                  <a:srgbClr val="FFC000"/>
                </a:solidFill>
                <a:latin typeface="Arial Black" pitchFamily="34" charset="0"/>
              </a:rPr>
              <a:t>37</a:t>
            </a:r>
            <a:r>
              <a:rPr lang="es-CO" sz="3600" dirty="0" smtClean="0">
                <a:latin typeface="Arial Black" pitchFamily="34" charset="0"/>
              </a:rPr>
              <a:t>). Si oímos su voz hoy: </a:t>
            </a:r>
            <a:r>
              <a:rPr lang="es-CO" sz="3600" u="sng" dirty="0" smtClean="0">
                <a:latin typeface="Arial Black" pitchFamily="34" charset="0"/>
              </a:rPr>
              <a:t>Somos salvos por </a:t>
            </a:r>
            <a:r>
              <a:rPr lang="es-CO" sz="3600" u="sng" dirty="0">
                <a:latin typeface="Arial Black" pitchFamily="34" charset="0"/>
              </a:rPr>
              <a:t>medio de la Palabra del Señor</a:t>
            </a:r>
            <a:r>
              <a:rPr lang="es-CO" sz="3600" dirty="0">
                <a:latin typeface="Arial Black" pitchFamily="34" charset="0"/>
              </a:rPr>
              <a:t>. Efe:1:13.</a:t>
            </a:r>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60648"/>
            <a:ext cx="2633464"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4 Diagrama"/>
          <p:cNvGraphicFramePr/>
          <p:nvPr>
            <p:extLst>
              <p:ext uri="{D42A27DB-BD31-4B8C-83A1-F6EECF244321}">
                <p14:modId xmlns:p14="http://schemas.microsoft.com/office/powerpoint/2010/main" val="919755857"/>
              </p:ext>
            </p:extLst>
          </p:nvPr>
        </p:nvGraphicFramePr>
        <p:xfrm>
          <a:off x="179512" y="3429000"/>
          <a:ext cx="8784976" cy="28623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762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404665"/>
            <a:ext cx="5832648" cy="2448272"/>
          </a:xfrm>
        </p:spPr>
        <p:txBody>
          <a:bodyPr>
            <a:normAutofit fontScale="92500" lnSpcReduction="20000"/>
          </a:bodyPr>
          <a:lstStyle/>
          <a:p>
            <a:pPr marL="0" indent="0" algn="ctr">
              <a:buNone/>
            </a:pPr>
            <a:r>
              <a:rPr lang="es-CO" sz="3600" dirty="0" smtClean="0">
                <a:solidFill>
                  <a:srgbClr val="FFC000"/>
                </a:solidFill>
                <a:latin typeface="Arial Black" pitchFamily="34" charset="0"/>
              </a:rPr>
              <a:t>38</a:t>
            </a:r>
            <a:r>
              <a:rPr lang="es-CO" sz="3600" dirty="0" smtClean="0">
                <a:latin typeface="Arial Black" pitchFamily="34" charset="0"/>
              </a:rPr>
              <a:t>).Si oímos su voz hoy: </a:t>
            </a:r>
            <a:r>
              <a:rPr lang="es-CO" sz="3600" u="sng" dirty="0" smtClean="0">
                <a:latin typeface="Arial Black" pitchFamily="34" charset="0"/>
              </a:rPr>
              <a:t>Aprenderemos </a:t>
            </a:r>
            <a:r>
              <a:rPr lang="es-CO" sz="3600" u="sng" dirty="0">
                <a:latin typeface="Arial Black" pitchFamily="34" charset="0"/>
              </a:rPr>
              <a:t>por medio de la verdad del Señor</a:t>
            </a:r>
            <a:r>
              <a:rPr lang="es-CO" sz="3600" dirty="0" smtClean="0">
                <a:latin typeface="Arial Black" pitchFamily="34" charset="0"/>
              </a:rPr>
              <a:t>.</a:t>
            </a:r>
          </a:p>
          <a:p>
            <a:pPr marL="0" indent="0" algn="ctr">
              <a:buNone/>
            </a:pPr>
            <a:r>
              <a:rPr lang="es-CO" sz="3600" dirty="0" smtClean="0">
                <a:latin typeface="Arial Black" pitchFamily="34" charset="0"/>
              </a:rPr>
              <a:t>Efe.4:21.</a:t>
            </a:r>
            <a:endParaRPr lang="es-CO" sz="3600" dirty="0">
              <a:latin typeface="Arial Black" pitchFamily="34" charset="0"/>
            </a:endParaRPr>
          </a:p>
        </p:txBody>
      </p:sp>
      <p:sp>
        <p:nvSpPr>
          <p:cNvPr id="4" name="3 Rectángulo"/>
          <p:cNvSpPr/>
          <p:nvPr/>
        </p:nvSpPr>
        <p:spPr>
          <a:xfrm>
            <a:off x="323528" y="2967335"/>
            <a:ext cx="8568952" cy="3785652"/>
          </a:xfrm>
          <a:prstGeom prst="rect">
            <a:avLst/>
          </a:prstGeom>
        </p:spPr>
        <p:txBody>
          <a:bodyPr wrap="square">
            <a:spAutoFit/>
          </a:bodyPr>
          <a:lstStyle/>
          <a:p>
            <a:pPr algn="ctr"/>
            <a:r>
              <a:rPr lang="es-CO" sz="2000" b="1" dirty="0">
                <a:solidFill>
                  <a:schemeClr val="accent2">
                    <a:lumMod val="20000"/>
                    <a:lumOff val="80000"/>
                  </a:schemeClr>
                </a:solidFill>
              </a:rPr>
              <a:t>Los efesios </a:t>
            </a:r>
            <a:r>
              <a:rPr lang="es-CO" sz="2000" b="1" dirty="0" smtClean="0">
                <a:solidFill>
                  <a:schemeClr val="accent2">
                    <a:lumMod val="20000"/>
                    <a:lumOff val="80000"/>
                  </a:schemeClr>
                </a:solidFill>
              </a:rPr>
              <a:t>(como nosotros) lo hemos </a:t>
            </a:r>
            <a:r>
              <a:rPr lang="es-CO" sz="2000" b="1" dirty="0">
                <a:solidFill>
                  <a:schemeClr val="accent2">
                    <a:lumMod val="20000"/>
                    <a:lumOff val="80000"/>
                  </a:schemeClr>
                </a:solidFill>
              </a:rPr>
              <a:t>oído como las ovejas oyen la voz de su pastor, y por lo tanto estaban moralmente obligados a obedecerlo. </a:t>
            </a:r>
            <a:endParaRPr lang="es-CO" sz="2000" b="1" dirty="0" smtClean="0">
              <a:solidFill>
                <a:schemeClr val="accent2">
                  <a:lumMod val="20000"/>
                  <a:lumOff val="80000"/>
                </a:schemeClr>
              </a:solidFill>
            </a:endParaRPr>
          </a:p>
          <a:p>
            <a:pPr algn="ctr"/>
            <a:r>
              <a:rPr lang="es-CO" sz="2000" b="1" dirty="0" smtClean="0">
                <a:solidFill>
                  <a:schemeClr val="accent2">
                    <a:lumMod val="20000"/>
                    <a:lumOff val="80000"/>
                  </a:schemeClr>
                </a:solidFill>
              </a:rPr>
              <a:t>Toda </a:t>
            </a:r>
            <a:r>
              <a:rPr lang="es-CO" sz="2000" b="1" dirty="0">
                <a:solidFill>
                  <a:schemeClr val="accent2">
                    <a:lumMod val="20000"/>
                    <a:lumOff val="80000"/>
                  </a:schemeClr>
                </a:solidFill>
              </a:rPr>
              <a:t>verdad estaba encarnada en la persona de Jesús. Lo que nos relaciona con la verdad acerca del Salvador no es tanto una especulación filosófica o teológica en cuanto a él, </a:t>
            </a:r>
            <a:r>
              <a:rPr lang="es-CO" sz="2000" b="1" u="sng" dirty="0">
                <a:solidFill>
                  <a:schemeClr val="accent2">
                    <a:lumMod val="20000"/>
                    <a:lumOff val="80000"/>
                  </a:schemeClr>
                </a:solidFill>
              </a:rPr>
              <a:t>sino una íntima relación personal con el Redentor y la recepción de su gracia</a:t>
            </a:r>
            <a:r>
              <a:rPr lang="es-CO" sz="2000" b="1" u="sng" dirty="0" smtClean="0">
                <a:solidFill>
                  <a:schemeClr val="accent2">
                    <a:lumMod val="20000"/>
                    <a:lumOff val="80000"/>
                  </a:schemeClr>
                </a:solidFill>
              </a:rPr>
              <a:t>.</a:t>
            </a:r>
          </a:p>
          <a:p>
            <a:pPr algn="ctr"/>
            <a:r>
              <a:rPr lang="es-CO" sz="2000" b="1" dirty="0" smtClean="0">
                <a:solidFill>
                  <a:schemeClr val="accent2">
                    <a:lumMod val="20000"/>
                    <a:lumOff val="80000"/>
                  </a:schemeClr>
                </a:solidFill>
              </a:rPr>
              <a:t> </a:t>
            </a:r>
            <a:r>
              <a:rPr lang="es-CO" sz="2000" b="1" dirty="0">
                <a:solidFill>
                  <a:schemeClr val="accent2">
                    <a:lumMod val="20000"/>
                    <a:lumOff val="80000"/>
                  </a:schemeClr>
                </a:solidFill>
              </a:rPr>
              <a:t>El fue la revelación de Dios, y por lo tanto el depósito viviente de toda verdad. La cristiandad permanece en pie o se desmorona según la actitud que adopte ante la historicidad d los sucesos de la vida de Cristo. Pablo hace girar todo alrededor de la idea de que Dios en un momento determinado del tiempo en una forma única, se unió con la humanidad en la persona de Jesús, verdadero hombre.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5030" y="260648"/>
            <a:ext cx="245745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19270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698976" cy="2880320"/>
          </a:xfrm>
        </p:spPr>
        <p:txBody>
          <a:bodyPr>
            <a:normAutofit fontScale="92500" lnSpcReduction="20000"/>
          </a:bodyPr>
          <a:lstStyle/>
          <a:p>
            <a:pPr marL="0" indent="0" algn="ctr">
              <a:buNone/>
            </a:pPr>
            <a:r>
              <a:rPr lang="es-CO" sz="3600" dirty="0" smtClean="0">
                <a:solidFill>
                  <a:srgbClr val="FFC000"/>
                </a:solidFill>
                <a:latin typeface="Arial Black" pitchFamily="34" charset="0"/>
              </a:rPr>
              <a:t>39</a:t>
            </a:r>
            <a:r>
              <a:rPr lang="es-CO" sz="3600" dirty="0" smtClean="0">
                <a:latin typeface="Arial Black" pitchFamily="34" charset="0"/>
              </a:rPr>
              <a:t>).Si oímos su voz hoy: </a:t>
            </a:r>
            <a:r>
              <a:rPr lang="es-CO" sz="3600" u="sng" dirty="0" smtClean="0">
                <a:latin typeface="Arial Black" pitchFamily="34" charset="0"/>
              </a:rPr>
              <a:t>Como </a:t>
            </a:r>
            <a:r>
              <a:rPr lang="es-CO" sz="3600" u="sng" dirty="0">
                <a:latin typeface="Arial Black" pitchFamily="34" charset="0"/>
              </a:rPr>
              <a:t>Juan, tendremos nuestra propia experiencia espiritual con el Señor</a:t>
            </a:r>
            <a:r>
              <a:rPr lang="es-CO" sz="3600" dirty="0">
                <a:latin typeface="Arial Black" pitchFamily="34" charset="0"/>
              </a:rPr>
              <a:t>. </a:t>
            </a:r>
            <a:endParaRPr lang="es-CO" sz="3600" dirty="0" smtClean="0">
              <a:latin typeface="Arial Black" pitchFamily="34" charset="0"/>
            </a:endParaRPr>
          </a:p>
          <a:p>
            <a:pPr marL="0" indent="0" algn="ctr">
              <a:buNone/>
            </a:pPr>
            <a:r>
              <a:rPr lang="es-CO" sz="3600" dirty="0" smtClean="0">
                <a:latin typeface="Arial Black" pitchFamily="34" charset="0"/>
              </a:rPr>
              <a:t>1Juan1:1.</a:t>
            </a:r>
            <a:endParaRPr lang="es-CO" sz="3600" dirty="0">
              <a:latin typeface="Arial Black" pitchFamily="34" charset="0"/>
            </a:endParaRPr>
          </a:p>
        </p:txBody>
      </p:sp>
      <p:sp>
        <p:nvSpPr>
          <p:cNvPr id="4" name="3 Rectángulo"/>
          <p:cNvSpPr/>
          <p:nvPr/>
        </p:nvSpPr>
        <p:spPr>
          <a:xfrm>
            <a:off x="395536" y="3429000"/>
            <a:ext cx="8280920" cy="2862322"/>
          </a:xfrm>
          <a:prstGeom prst="rect">
            <a:avLst/>
          </a:prstGeom>
          <a:blipFill>
            <a:blip r:embed="rId2"/>
            <a:tile tx="0" ty="0" sx="100000" sy="100000" flip="none" algn="tl"/>
          </a:blipFill>
        </p:spPr>
        <p:txBody>
          <a:bodyPr wrap="square">
            <a:spAutoFit/>
          </a:bodyPr>
          <a:lstStyle/>
          <a:p>
            <a:pPr algn="ctr"/>
            <a:r>
              <a:rPr lang="es-CO" sz="2000" dirty="0">
                <a:solidFill>
                  <a:srgbClr val="002060"/>
                </a:solidFill>
              </a:rPr>
              <a:t>E</a:t>
            </a:r>
            <a:r>
              <a:rPr lang="es-CO" sz="2000" dirty="0" smtClean="0">
                <a:solidFill>
                  <a:srgbClr val="002060"/>
                </a:solidFill>
              </a:rPr>
              <a:t>stas </a:t>
            </a:r>
            <a:r>
              <a:rPr lang="es-CO" sz="2000" dirty="0">
                <a:solidFill>
                  <a:srgbClr val="002060"/>
                </a:solidFill>
              </a:rPr>
              <a:t>palabras </a:t>
            </a:r>
            <a:r>
              <a:rPr lang="es-CO" sz="2000" dirty="0" smtClean="0">
                <a:solidFill>
                  <a:srgbClr val="002060"/>
                </a:solidFill>
              </a:rPr>
              <a:t>son una </a:t>
            </a:r>
            <a:r>
              <a:rPr lang="es-CO" sz="2000" dirty="0">
                <a:solidFill>
                  <a:srgbClr val="002060"/>
                </a:solidFill>
              </a:rPr>
              <a:t>afirmación de que el apóstol había contemplado las </a:t>
            </a:r>
            <a:r>
              <a:rPr lang="es-CO" sz="2000" dirty="0" smtClean="0">
                <a:solidFill>
                  <a:srgbClr val="002060"/>
                </a:solidFill>
              </a:rPr>
              <a:t>escenas </a:t>
            </a:r>
            <a:r>
              <a:rPr lang="es-CO" sz="2000" dirty="0">
                <a:solidFill>
                  <a:srgbClr val="002060"/>
                </a:solidFill>
              </a:rPr>
              <a:t>de la vida terrenal de Cristo. </a:t>
            </a:r>
            <a:endParaRPr lang="es-CO" sz="2000" dirty="0" smtClean="0">
              <a:solidFill>
                <a:srgbClr val="002060"/>
              </a:solidFill>
            </a:endParaRPr>
          </a:p>
          <a:p>
            <a:pPr algn="ctr"/>
            <a:r>
              <a:rPr lang="es-CO" sz="2000" dirty="0" smtClean="0">
                <a:solidFill>
                  <a:srgbClr val="002060"/>
                </a:solidFill>
              </a:rPr>
              <a:t>Sería </a:t>
            </a:r>
            <a:r>
              <a:rPr lang="es-CO" sz="2000" dirty="0">
                <a:solidFill>
                  <a:srgbClr val="002060"/>
                </a:solidFill>
              </a:rPr>
              <a:t>difícil concebir una forma más clara para afirmar que el autor y sus compañeros habían tenido una relación personal con el Verbo hecho carne, refutando así las diversas herejías que decían que no fue real la existencia de Cristo en la tierra (ver </a:t>
            </a:r>
            <a:r>
              <a:rPr lang="es-CO" sz="2000" dirty="0" smtClean="0">
                <a:solidFill>
                  <a:srgbClr val="002060"/>
                </a:solidFill>
              </a:rPr>
              <a:t>Patriarcas y Profetas . </a:t>
            </a:r>
            <a:r>
              <a:rPr lang="es-CO" sz="2000" dirty="0">
                <a:solidFill>
                  <a:srgbClr val="002060"/>
                </a:solidFill>
              </a:rPr>
              <a:t>643-644). </a:t>
            </a:r>
            <a:r>
              <a:rPr lang="es-CO" sz="2000" dirty="0" smtClean="0">
                <a:solidFill>
                  <a:srgbClr val="002060"/>
                </a:solidFill>
              </a:rPr>
              <a:t> </a:t>
            </a:r>
          </a:p>
          <a:p>
            <a:pPr algn="ctr"/>
            <a:r>
              <a:rPr lang="es-CO" sz="2000" dirty="0" smtClean="0">
                <a:solidFill>
                  <a:srgbClr val="002060"/>
                </a:solidFill>
              </a:rPr>
              <a:t>Nosotros, por supuesto, no tuvimos la dicha de contemplar personalmente, como la tubo Juan, de ver, oír y tocar al Señor, pero si lo podemos lograr a través de lo que el nos cuenta, o sea, por medio de la fe.</a:t>
            </a:r>
            <a:endParaRPr lang="es-CO" sz="2000" dirty="0">
              <a:solidFill>
                <a:srgbClr val="002060"/>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332656"/>
            <a:ext cx="2161778"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261225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698976" cy="2016224"/>
          </a:xfrm>
        </p:spPr>
        <p:txBody>
          <a:bodyPr>
            <a:normAutofit fontScale="92500" lnSpcReduction="20000"/>
          </a:bodyPr>
          <a:lstStyle/>
          <a:p>
            <a:pPr marL="0" indent="0" algn="ctr">
              <a:buNone/>
            </a:pPr>
            <a:r>
              <a:rPr lang="es-CO" sz="3200" dirty="0" smtClean="0">
                <a:solidFill>
                  <a:srgbClr val="FFC000"/>
                </a:solidFill>
                <a:latin typeface="Arial Black" pitchFamily="34" charset="0"/>
              </a:rPr>
              <a:t>40</a:t>
            </a:r>
            <a:r>
              <a:rPr lang="es-CO" sz="3200" dirty="0" smtClean="0">
                <a:latin typeface="Arial Black" pitchFamily="34" charset="0"/>
              </a:rPr>
              <a:t>). Si oímos su voz hoy: </a:t>
            </a:r>
            <a:r>
              <a:rPr lang="es-CO" sz="3200" u="sng" dirty="0" smtClean="0">
                <a:latin typeface="Arial Black" pitchFamily="34" charset="0"/>
              </a:rPr>
              <a:t>Como </a:t>
            </a:r>
            <a:r>
              <a:rPr lang="es-CO" sz="3200" u="sng" dirty="0">
                <a:latin typeface="Arial Black" pitchFamily="34" charset="0"/>
              </a:rPr>
              <a:t>pablo, seremos </a:t>
            </a:r>
            <a:r>
              <a:rPr lang="es-CO" sz="3200" u="sng" dirty="0" smtClean="0">
                <a:latin typeface="Arial Black" pitchFamily="34" charset="0"/>
              </a:rPr>
              <a:t>impactados </a:t>
            </a:r>
            <a:r>
              <a:rPr lang="es-CO" sz="3200" u="sng" dirty="0">
                <a:latin typeface="Arial Black" pitchFamily="34" charset="0"/>
              </a:rPr>
              <a:t>y transformados por el Señor</a:t>
            </a:r>
            <a:r>
              <a:rPr lang="es-CO" sz="3200" u="sng" dirty="0" smtClean="0">
                <a:latin typeface="Arial Black" pitchFamily="34" charset="0"/>
              </a:rPr>
              <a:t>. </a:t>
            </a:r>
            <a:r>
              <a:rPr lang="es-CO" sz="3200" dirty="0">
                <a:latin typeface="Arial Black" pitchFamily="34" charset="0"/>
              </a:rPr>
              <a:t>H</a:t>
            </a:r>
            <a:r>
              <a:rPr lang="es-CO" sz="3200" dirty="0" smtClean="0">
                <a:latin typeface="Arial Black" pitchFamily="34" charset="0"/>
              </a:rPr>
              <a:t>ech.9:4-7.</a:t>
            </a:r>
            <a:endParaRPr lang="es-CO" sz="3200" dirty="0">
              <a:latin typeface="Arial Black" pitchFamily="34" charset="0"/>
            </a:endParaRPr>
          </a:p>
        </p:txBody>
      </p:sp>
      <p:sp>
        <p:nvSpPr>
          <p:cNvPr id="4" name="3 Rectángulo"/>
          <p:cNvSpPr/>
          <p:nvPr/>
        </p:nvSpPr>
        <p:spPr>
          <a:xfrm>
            <a:off x="323528" y="2636912"/>
            <a:ext cx="8496944" cy="4093428"/>
          </a:xfrm>
          <a:prstGeom prst="rect">
            <a:avLst/>
          </a:prstGeom>
        </p:spPr>
        <p:txBody>
          <a:bodyPr wrap="square">
            <a:spAutoFit/>
          </a:bodyPr>
          <a:lstStyle/>
          <a:p>
            <a:pPr algn="ctr"/>
            <a:r>
              <a:rPr lang="es-CO" sz="2000" dirty="0"/>
              <a:t>El Señor siempre da su obra al agente humano.  Aquí está la cooperación divina y humana.  En esto consiste en que el hombre actúe obedeciendo la luz divina que recibe.  Si Saulo hubiese dicho: "</a:t>
            </a:r>
            <a:r>
              <a:rPr lang="es-CO" sz="2000" b="1" dirty="0"/>
              <a:t>Señor, no siento el menor deseo de seguir tus órdenes específicas para alcanzar mi salvación</a:t>
            </a:r>
            <a:r>
              <a:rPr lang="es-CO" sz="2000" dirty="0"/>
              <a:t>", entonces, aunque el Señor  hubiera hecho brillar diez veces más la luz sobre Saulo, habría sido inútil.  </a:t>
            </a:r>
            <a:endParaRPr lang="es-CO" sz="2000" dirty="0" smtClean="0"/>
          </a:p>
          <a:p>
            <a:pPr algn="ctr"/>
            <a:r>
              <a:rPr lang="es-CO" sz="2000" b="1" dirty="0" smtClean="0">
                <a:solidFill>
                  <a:srgbClr val="FFFF00"/>
                </a:solidFill>
              </a:rPr>
              <a:t>La </a:t>
            </a:r>
            <a:r>
              <a:rPr lang="es-CO" sz="2000" b="1" dirty="0">
                <a:solidFill>
                  <a:srgbClr val="FFFF00"/>
                </a:solidFill>
              </a:rPr>
              <a:t>obra del hombre es cooperar con lo divino.  </a:t>
            </a:r>
            <a:r>
              <a:rPr lang="es-CO" sz="2000" b="1" dirty="0" smtClean="0">
                <a:solidFill>
                  <a:srgbClr val="FFFF00"/>
                </a:solidFill>
              </a:rPr>
              <a:t>Y </a:t>
            </a:r>
            <a:r>
              <a:rPr lang="es-CO" sz="2000" b="1" dirty="0">
                <a:solidFill>
                  <a:srgbClr val="FFFF00"/>
                </a:solidFill>
              </a:rPr>
              <a:t>el conflicto más duro y severo viene junto con el propósito y la hora de la gran resolución y decisión del ser humano de inclinar su voluntad y el rumbo de su vida ante la voluntad de Dios y el rumbo que Dios indica... </a:t>
            </a:r>
            <a:endParaRPr lang="es-CO" sz="2000" b="1" dirty="0" smtClean="0">
              <a:solidFill>
                <a:srgbClr val="FFFF00"/>
              </a:solidFill>
            </a:endParaRPr>
          </a:p>
          <a:p>
            <a:pPr algn="ctr"/>
            <a:r>
              <a:rPr lang="es-CO" sz="2000" dirty="0" smtClean="0"/>
              <a:t>El </a:t>
            </a:r>
            <a:r>
              <a:rPr lang="es-CO" sz="2000" dirty="0"/>
              <a:t>carácter determinará la naturaleza de la resolución y la acción.  Lo que uno hace  no está en armonía con los sentimientos o las inclinaciones, sino con la voluntad conocida de nuestro Padre que está en el cielo.  Seguid  y obedeced las directivas del Espíritu Santo (Carta 135, 1898).</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1955" y="332656"/>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081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410944" cy="2160240"/>
          </a:xfrm>
        </p:spPr>
        <p:txBody>
          <a:bodyPr/>
          <a:lstStyle/>
          <a:p>
            <a:pPr marL="0" indent="0" algn="ctr">
              <a:buNone/>
            </a:pPr>
            <a:r>
              <a:rPr lang="es-CO" sz="3200" b="1" dirty="0" smtClean="0">
                <a:solidFill>
                  <a:srgbClr val="FFC000"/>
                </a:solidFill>
              </a:rPr>
              <a:t>41</a:t>
            </a:r>
            <a:r>
              <a:rPr lang="es-CO" dirty="0" smtClean="0"/>
              <a:t>). </a:t>
            </a:r>
            <a:r>
              <a:rPr lang="es-CO" sz="3200" dirty="0" smtClean="0">
                <a:latin typeface="Arial Black" pitchFamily="34" charset="0"/>
              </a:rPr>
              <a:t>Si oímos su voz hoy: </a:t>
            </a:r>
            <a:r>
              <a:rPr lang="es-CO" sz="3200" u="sng" dirty="0" smtClean="0">
                <a:latin typeface="Arial Black" pitchFamily="34" charset="0"/>
              </a:rPr>
              <a:t>Como </a:t>
            </a:r>
            <a:r>
              <a:rPr lang="es-CO" sz="3200" u="sng" dirty="0">
                <a:latin typeface="Arial Black" pitchFamily="34" charset="0"/>
              </a:rPr>
              <a:t>Ananías, tendremos </a:t>
            </a:r>
            <a:r>
              <a:rPr lang="es-CO" sz="3200" u="sng" dirty="0" smtClean="0">
                <a:latin typeface="Arial Black" pitchFamily="34" charset="0"/>
              </a:rPr>
              <a:t>visiones </a:t>
            </a:r>
            <a:r>
              <a:rPr lang="es-CO" sz="3200" u="sng" dirty="0">
                <a:latin typeface="Arial Black" pitchFamily="34" charset="0"/>
              </a:rPr>
              <a:t>del Señor</a:t>
            </a:r>
            <a:r>
              <a:rPr lang="es-CO" sz="3200" dirty="0">
                <a:latin typeface="Arial Black" pitchFamily="34" charset="0"/>
              </a:rPr>
              <a:t>. Hec.9:10</a:t>
            </a:r>
            <a:r>
              <a:rPr lang="es-CO" sz="3200" dirty="0" smtClean="0">
                <a:latin typeface="Arial Black" pitchFamily="34" charset="0"/>
              </a:rPr>
              <a:t>.</a:t>
            </a:r>
            <a:endParaRPr lang="es-CO" sz="3200" dirty="0">
              <a:latin typeface="Arial Black" pitchFamily="34" charset="0"/>
            </a:endParaRPr>
          </a:p>
        </p:txBody>
      </p:sp>
      <p:sp>
        <p:nvSpPr>
          <p:cNvPr id="4" name="3 Rectángulo"/>
          <p:cNvSpPr/>
          <p:nvPr/>
        </p:nvSpPr>
        <p:spPr>
          <a:xfrm>
            <a:off x="179512" y="2996952"/>
            <a:ext cx="8712968" cy="3416320"/>
          </a:xfrm>
          <a:prstGeom prst="rect">
            <a:avLst/>
          </a:prstGeom>
          <a:blipFill>
            <a:blip r:embed="rId2"/>
            <a:tile tx="0" ty="0" sx="100000" sy="100000" flip="none" algn="tl"/>
          </a:blipFill>
        </p:spPr>
        <p:txBody>
          <a:bodyPr wrap="square">
            <a:spAutoFit/>
          </a:bodyPr>
          <a:lstStyle/>
          <a:p>
            <a:pPr algn="ctr"/>
            <a:r>
              <a:rPr lang="es-CO" dirty="0">
                <a:solidFill>
                  <a:srgbClr val="002060"/>
                </a:solidFill>
              </a:rPr>
              <a:t> </a:t>
            </a:r>
            <a:r>
              <a:rPr lang="es-CO" dirty="0">
                <a:solidFill>
                  <a:srgbClr val="FF0000"/>
                </a:solidFill>
              </a:rPr>
              <a:t>Ananías fue preparado mediante una visión para visitar a Saulo, y </a:t>
            </a:r>
            <a:r>
              <a:rPr lang="es-CO" dirty="0" smtClean="0">
                <a:solidFill>
                  <a:srgbClr val="FF0000"/>
                </a:solidFill>
              </a:rPr>
              <a:t>(a su vez) también </a:t>
            </a:r>
            <a:r>
              <a:rPr lang="es-CO" dirty="0">
                <a:solidFill>
                  <a:srgbClr val="FF0000"/>
                </a:solidFill>
              </a:rPr>
              <a:t>Saulo fue preparado del mismo modo para recibir la visita de Ananías </a:t>
            </a:r>
            <a:r>
              <a:rPr lang="es-CO" dirty="0" smtClean="0">
                <a:solidFill>
                  <a:srgbClr val="FF0000"/>
                </a:solidFill>
              </a:rPr>
              <a:t>(Hech.9:12</a:t>
            </a:r>
            <a:r>
              <a:rPr lang="es-CO" dirty="0">
                <a:solidFill>
                  <a:srgbClr val="FF0000"/>
                </a:solidFill>
              </a:rPr>
              <a:t>).  </a:t>
            </a:r>
            <a:r>
              <a:rPr lang="es-CO" dirty="0" smtClean="0">
                <a:solidFill>
                  <a:srgbClr val="FF0000"/>
                </a:solidFill>
              </a:rPr>
              <a:t>Como Dios lo había hecho con Pedro </a:t>
            </a:r>
            <a:r>
              <a:rPr lang="es-CO" dirty="0">
                <a:solidFill>
                  <a:srgbClr val="FF0000"/>
                </a:solidFill>
              </a:rPr>
              <a:t>y Cornelio </a:t>
            </a:r>
            <a:r>
              <a:rPr lang="es-CO" dirty="0" smtClean="0">
                <a:solidFill>
                  <a:srgbClr val="FF0000"/>
                </a:solidFill>
              </a:rPr>
              <a:t>(Hech.10:1-18). </a:t>
            </a:r>
          </a:p>
          <a:p>
            <a:pPr algn="ctr"/>
            <a:r>
              <a:rPr lang="es-CO" dirty="0" smtClean="0">
                <a:solidFill>
                  <a:srgbClr val="002060"/>
                </a:solidFill>
              </a:rPr>
              <a:t>Es interesante notar la </a:t>
            </a:r>
            <a:r>
              <a:rPr lang="es-CO" dirty="0">
                <a:solidFill>
                  <a:srgbClr val="002060"/>
                </a:solidFill>
              </a:rPr>
              <a:t>preparación simultánea de los corazones de Ananías y de Saulo, y la preparación simultánea de Pedro y Cornelio  -la duda y vacilación de Pedro y también la de Ananías-: el uno dudando si debía establecer relaciones con los gentiles, y el otro vacilando si debía acercarse al enemigo de la iglesia; la resuelta obediencia de los dos cuando la voluntad divina les fue claramente revelada y el estado mental en el cual se encontraban el </a:t>
            </a:r>
            <a:r>
              <a:rPr lang="es-CO" dirty="0" smtClean="0">
                <a:solidFill>
                  <a:srgbClr val="002060"/>
                </a:solidFill>
              </a:rPr>
              <a:t>fariseo Saulo </a:t>
            </a:r>
            <a:r>
              <a:rPr lang="es-CO" dirty="0">
                <a:solidFill>
                  <a:srgbClr val="002060"/>
                </a:solidFill>
              </a:rPr>
              <a:t>y el </a:t>
            </a:r>
            <a:r>
              <a:rPr lang="es-CO" dirty="0" smtClean="0">
                <a:solidFill>
                  <a:srgbClr val="002060"/>
                </a:solidFill>
              </a:rPr>
              <a:t>centurión Cornelio, </a:t>
            </a:r>
            <a:r>
              <a:rPr lang="es-CO" dirty="0">
                <a:solidFill>
                  <a:srgbClr val="002060"/>
                </a:solidFill>
              </a:rPr>
              <a:t>aguardando ambos para ver lo que el Señor podría decirles, es una estrecha analogía que no será olvidada por quienes lean reverentemente los dos capítulos consecutivos (9 y 10) de los Hechos de los Apóstoles, donde se narran los bautismos de Saulo y de </a:t>
            </a:r>
            <a:r>
              <a:rPr lang="es-CO" dirty="0" smtClean="0">
                <a:solidFill>
                  <a:srgbClr val="002060"/>
                </a:solidFill>
              </a:rPr>
              <a:t>Cornelio. </a:t>
            </a:r>
            <a:endParaRPr lang="es-CO" dirty="0">
              <a:solidFill>
                <a:srgbClr val="002060"/>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260648"/>
            <a:ext cx="1914525" cy="239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616471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626968" cy="2160240"/>
          </a:xfrm>
        </p:spPr>
        <p:txBody>
          <a:bodyPr>
            <a:normAutofit/>
          </a:bodyPr>
          <a:lstStyle/>
          <a:p>
            <a:pPr marL="0" indent="0">
              <a:buNone/>
            </a:pPr>
            <a:r>
              <a:rPr lang="es-CO" sz="3200" dirty="0" smtClean="0">
                <a:solidFill>
                  <a:srgbClr val="FFC000"/>
                </a:solidFill>
                <a:latin typeface="Arial Black" pitchFamily="34" charset="0"/>
              </a:rPr>
              <a:t>42</a:t>
            </a:r>
            <a:r>
              <a:rPr lang="es-CO" sz="3200" dirty="0" smtClean="0">
                <a:latin typeface="Arial Black" pitchFamily="34" charset="0"/>
              </a:rPr>
              <a:t>). Si oímos su voz hoy: </a:t>
            </a:r>
            <a:r>
              <a:rPr lang="es-CO" sz="3200" u="sng" dirty="0" smtClean="0">
                <a:latin typeface="Arial Black" pitchFamily="34" charset="0"/>
              </a:rPr>
              <a:t>Seremos escogidos para trabajar para el Señor</a:t>
            </a:r>
            <a:r>
              <a:rPr lang="es-CO" sz="3200" dirty="0" smtClean="0">
                <a:latin typeface="Arial Black" pitchFamily="34" charset="0"/>
              </a:rPr>
              <a:t>. Hec.22:14.</a:t>
            </a:r>
            <a:endParaRPr lang="es-CO" sz="3200" dirty="0">
              <a:latin typeface="Arial Black" pitchFamily="34" charset="0"/>
            </a:endParaRPr>
          </a:p>
        </p:txBody>
      </p:sp>
      <p:graphicFrame>
        <p:nvGraphicFramePr>
          <p:cNvPr id="7" name="6 Diagrama"/>
          <p:cNvGraphicFramePr/>
          <p:nvPr>
            <p:extLst>
              <p:ext uri="{D42A27DB-BD31-4B8C-83A1-F6EECF244321}">
                <p14:modId xmlns:p14="http://schemas.microsoft.com/office/powerpoint/2010/main" val="3607554432"/>
              </p:ext>
            </p:extLst>
          </p:nvPr>
        </p:nvGraphicFramePr>
        <p:xfrm>
          <a:off x="323528" y="2492896"/>
          <a:ext cx="8496944" cy="41549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28184" y="260648"/>
            <a:ext cx="2466975" cy="185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175924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842992" cy="2376263"/>
          </a:xfrm>
        </p:spPr>
        <p:txBody>
          <a:bodyPr>
            <a:normAutofit fontScale="85000" lnSpcReduction="20000"/>
          </a:bodyPr>
          <a:lstStyle/>
          <a:p>
            <a:pPr marL="0" indent="0" algn="ctr">
              <a:buNone/>
            </a:pPr>
            <a:r>
              <a:rPr lang="es-CO" sz="3200" dirty="0" smtClean="0">
                <a:solidFill>
                  <a:srgbClr val="FFC000"/>
                </a:solidFill>
                <a:latin typeface="Arial Black" pitchFamily="34" charset="0"/>
              </a:rPr>
              <a:t>43</a:t>
            </a:r>
            <a:r>
              <a:rPr lang="es-CO" sz="3200" dirty="0" smtClean="0">
                <a:latin typeface="Arial Black" pitchFamily="34" charset="0"/>
              </a:rPr>
              <a:t>). Si oímos su voz hoy: </a:t>
            </a:r>
            <a:r>
              <a:rPr lang="es-CO" sz="3200" u="sng" dirty="0" smtClean="0">
                <a:latin typeface="Arial Black" pitchFamily="34" charset="0"/>
              </a:rPr>
              <a:t>Seremos victoriosos </a:t>
            </a:r>
            <a:r>
              <a:rPr lang="es-CO" sz="3200" u="sng" dirty="0">
                <a:latin typeface="Arial Black" pitchFamily="34" charset="0"/>
              </a:rPr>
              <a:t>por medio del Señor</a:t>
            </a:r>
            <a:r>
              <a:rPr lang="es-CO" sz="3200" u="sng" dirty="0" smtClean="0">
                <a:latin typeface="Arial Black" pitchFamily="34" charset="0"/>
              </a:rPr>
              <a:t>.</a:t>
            </a:r>
          </a:p>
          <a:p>
            <a:pPr marL="0" indent="0" algn="ctr">
              <a:buNone/>
            </a:pPr>
            <a:r>
              <a:rPr lang="es-CO" sz="3200" dirty="0" smtClean="0">
                <a:latin typeface="Arial Black" pitchFamily="34" charset="0"/>
              </a:rPr>
              <a:t>Apo.2:7</a:t>
            </a:r>
            <a:r>
              <a:rPr lang="es-CO" sz="3200" dirty="0">
                <a:latin typeface="Arial Black" pitchFamily="34" charset="0"/>
              </a:rPr>
              <a:t>. </a:t>
            </a:r>
            <a:endParaRPr lang="es-CO" sz="3200" dirty="0" smtClean="0">
              <a:latin typeface="Arial Black" pitchFamily="34" charset="0"/>
            </a:endParaRPr>
          </a:p>
          <a:p>
            <a:pPr marL="0" indent="0" algn="ctr">
              <a:buNone/>
            </a:pPr>
            <a:r>
              <a:rPr lang="es-CO" sz="3200" dirty="0" smtClean="0">
                <a:latin typeface="Arial Black" pitchFamily="34" charset="0"/>
              </a:rPr>
              <a:t>véase </a:t>
            </a:r>
            <a:r>
              <a:rPr lang="es-CO" sz="3200" dirty="0">
                <a:latin typeface="Arial Black" pitchFamily="34" charset="0"/>
              </a:rPr>
              <a:t>las </a:t>
            </a:r>
            <a:r>
              <a:rPr lang="es-CO" sz="3200" dirty="0" smtClean="0">
                <a:latin typeface="Arial Black" pitchFamily="34" charset="0"/>
              </a:rPr>
              <a:t>demás </a:t>
            </a:r>
            <a:r>
              <a:rPr lang="es-CO" sz="3200" dirty="0">
                <a:latin typeface="Arial Black" pitchFamily="34" charset="0"/>
              </a:rPr>
              <a:t>citas al final de cada iglesia.</a:t>
            </a:r>
          </a:p>
          <a:p>
            <a:endParaRPr lang="es-CO"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0648"/>
            <a:ext cx="2610991"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 name="3 Diagrama"/>
          <p:cNvGraphicFramePr/>
          <p:nvPr>
            <p:extLst>
              <p:ext uri="{D42A27DB-BD31-4B8C-83A1-F6EECF244321}">
                <p14:modId xmlns:p14="http://schemas.microsoft.com/office/powerpoint/2010/main" val="3291017298"/>
              </p:ext>
            </p:extLst>
          </p:nvPr>
        </p:nvGraphicFramePr>
        <p:xfrm>
          <a:off x="323528" y="2924944"/>
          <a:ext cx="8424936" cy="37856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42038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5842992" cy="2520280"/>
          </a:xfrm>
        </p:spPr>
        <p:txBody>
          <a:bodyPr>
            <a:normAutofit lnSpcReduction="10000"/>
          </a:bodyPr>
          <a:lstStyle/>
          <a:p>
            <a:pPr marL="0" indent="0" algn="ctr">
              <a:buNone/>
            </a:pPr>
            <a:r>
              <a:rPr lang="es-CO" sz="3200" dirty="0" smtClean="0">
                <a:latin typeface="Arial Black" pitchFamily="34" charset="0"/>
              </a:rPr>
              <a:t>44). Si oímos la voz de Dios hoy: </a:t>
            </a:r>
            <a:r>
              <a:rPr lang="es-CO" sz="3200" u="sng" dirty="0" smtClean="0">
                <a:latin typeface="Arial Black" pitchFamily="34" charset="0"/>
              </a:rPr>
              <a:t>Evitaremos </a:t>
            </a:r>
            <a:r>
              <a:rPr lang="es-CO" sz="3200" u="sng" dirty="0">
                <a:latin typeface="Arial Black" pitchFamily="34" charset="0"/>
              </a:rPr>
              <a:t>una tragedia al discernir cuando habla el Señor</a:t>
            </a:r>
            <a:r>
              <a:rPr lang="es-CO" sz="3200" dirty="0">
                <a:latin typeface="Arial Black" pitchFamily="34" charset="0"/>
              </a:rPr>
              <a:t>. </a:t>
            </a:r>
            <a:r>
              <a:rPr lang="es-CO" sz="3200" dirty="0" smtClean="0">
                <a:latin typeface="Arial Black" pitchFamily="34" charset="0"/>
              </a:rPr>
              <a:t>Gén.22:10-12</a:t>
            </a:r>
            <a:r>
              <a:rPr lang="es-CO" sz="3200" dirty="0">
                <a:latin typeface="Arial Black" pitchFamily="34" charset="0"/>
              </a:rPr>
              <a:t>.</a:t>
            </a:r>
          </a:p>
        </p:txBody>
      </p:sp>
      <p:graphicFrame>
        <p:nvGraphicFramePr>
          <p:cNvPr id="5" name="4 Diagrama"/>
          <p:cNvGraphicFramePr/>
          <p:nvPr>
            <p:extLst>
              <p:ext uri="{D42A27DB-BD31-4B8C-83A1-F6EECF244321}">
                <p14:modId xmlns:p14="http://schemas.microsoft.com/office/powerpoint/2010/main" val="2144204216"/>
              </p:ext>
            </p:extLst>
          </p:nvPr>
        </p:nvGraphicFramePr>
        <p:xfrm>
          <a:off x="445142" y="2924944"/>
          <a:ext cx="8424936" cy="3477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0232" y="341928"/>
            <a:ext cx="2016224" cy="1965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1208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626968" cy="2016224"/>
          </a:xfrm>
        </p:spPr>
        <p:txBody>
          <a:bodyPr>
            <a:normAutofit lnSpcReduction="10000"/>
          </a:bodyPr>
          <a:lstStyle/>
          <a:p>
            <a:pPr marL="0" indent="0" algn="ctr">
              <a:buNone/>
            </a:pPr>
            <a:r>
              <a:rPr lang="es-CO" sz="3200" dirty="0" smtClean="0">
                <a:solidFill>
                  <a:srgbClr val="FFC000"/>
                </a:solidFill>
                <a:latin typeface="Arial Black" pitchFamily="34" charset="0"/>
              </a:rPr>
              <a:t>45</a:t>
            </a:r>
            <a:r>
              <a:rPr lang="es-CO" sz="3200" dirty="0" smtClean="0">
                <a:latin typeface="Arial Black" pitchFamily="34" charset="0"/>
              </a:rPr>
              <a:t>). Si oímos su voz hoy: </a:t>
            </a:r>
            <a:r>
              <a:rPr lang="es-CO" sz="3200" u="sng" dirty="0" smtClean="0">
                <a:latin typeface="Arial Black" pitchFamily="34" charset="0"/>
              </a:rPr>
              <a:t>Tendremos </a:t>
            </a:r>
            <a:r>
              <a:rPr lang="es-CO" sz="3200" u="sng" dirty="0">
                <a:latin typeface="Arial Black" pitchFamily="34" charset="0"/>
              </a:rPr>
              <a:t>la sabiduría del Señor</a:t>
            </a:r>
            <a:r>
              <a:rPr lang="es-CO" sz="3200" dirty="0">
                <a:latin typeface="Arial Black" pitchFamily="34" charset="0"/>
              </a:rPr>
              <a:t>. </a:t>
            </a:r>
            <a:r>
              <a:rPr lang="es-CO" sz="3200" dirty="0" smtClean="0">
                <a:latin typeface="Arial Black" pitchFamily="34" charset="0"/>
              </a:rPr>
              <a:t>Jer.9:12.</a:t>
            </a:r>
            <a:endParaRPr lang="es-CO" sz="3200" dirty="0">
              <a:latin typeface="Arial Black" pitchFamily="34" charset="0"/>
            </a:endParaRPr>
          </a:p>
        </p:txBody>
      </p:sp>
      <p:sp>
        <p:nvSpPr>
          <p:cNvPr id="4" name="3 Rectángulo"/>
          <p:cNvSpPr/>
          <p:nvPr/>
        </p:nvSpPr>
        <p:spPr>
          <a:xfrm>
            <a:off x="683568" y="2505670"/>
            <a:ext cx="8064896" cy="3970318"/>
          </a:xfrm>
          <a:prstGeom prst="rect">
            <a:avLst/>
          </a:prstGeom>
        </p:spPr>
        <p:txBody>
          <a:bodyPr wrap="square">
            <a:spAutoFit/>
          </a:bodyPr>
          <a:lstStyle/>
          <a:p>
            <a:pPr algn="ctr"/>
            <a:r>
              <a:rPr lang="es-CO" sz="2800" dirty="0" smtClean="0"/>
              <a:t>Aquí se </a:t>
            </a:r>
            <a:r>
              <a:rPr lang="es-CO" sz="2800" dirty="0"/>
              <a:t>desafía tanto al sabio como al profeta para que expliquen las causas de esta calamidad </a:t>
            </a:r>
            <a:r>
              <a:rPr lang="es-CO" sz="2800" dirty="0" smtClean="0"/>
              <a:t>nacional. </a:t>
            </a:r>
            <a:r>
              <a:rPr lang="es-CO" sz="2800" dirty="0"/>
              <a:t>Lo que se requiere es una explicación de las causas por las cuales la tierra ha quedado desolada</a:t>
            </a:r>
            <a:r>
              <a:rPr lang="es-CO" sz="2800" dirty="0" smtClean="0"/>
              <a:t>. </a:t>
            </a:r>
          </a:p>
          <a:p>
            <a:pPr algn="ctr"/>
            <a:endParaRPr lang="es-CO" sz="2800" dirty="0" smtClean="0"/>
          </a:p>
          <a:p>
            <a:pPr algn="ctr"/>
            <a:r>
              <a:rPr lang="es-CO" sz="2800" dirty="0" smtClean="0"/>
              <a:t>El Señor mismo responde la pregunta en el verso 13y 14. </a:t>
            </a:r>
          </a:p>
          <a:p>
            <a:pPr algn="ctr"/>
            <a:r>
              <a:rPr lang="es-CO" sz="2800" dirty="0" smtClean="0"/>
              <a:t>Por tanto, la sabiduría que viene de Dios, consiste en obedecer la Ley de Dios.</a:t>
            </a:r>
            <a:endParaRPr lang="es-CO" sz="2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84871"/>
            <a:ext cx="2181225" cy="209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365667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842992" cy="2304256"/>
          </a:xfrm>
        </p:spPr>
        <p:txBody>
          <a:bodyPr>
            <a:normAutofit lnSpcReduction="10000"/>
          </a:bodyPr>
          <a:lstStyle/>
          <a:p>
            <a:pPr marL="0" indent="0" algn="ctr">
              <a:buNone/>
            </a:pPr>
            <a:r>
              <a:rPr lang="es-CO" sz="3200" dirty="0" smtClean="0">
                <a:solidFill>
                  <a:srgbClr val="FFC000"/>
                </a:solidFill>
                <a:latin typeface="Arial Black" pitchFamily="34" charset="0"/>
              </a:rPr>
              <a:t>46</a:t>
            </a:r>
            <a:r>
              <a:rPr lang="es-CO" sz="3200" dirty="0" smtClean="0">
                <a:latin typeface="Arial Black" pitchFamily="34" charset="0"/>
              </a:rPr>
              <a:t>). Si oímos la voz de Dios hoy: </a:t>
            </a:r>
            <a:r>
              <a:rPr lang="es-CO" sz="3200" u="sng" dirty="0" smtClean="0">
                <a:latin typeface="Arial Black" pitchFamily="34" charset="0"/>
              </a:rPr>
              <a:t>No </a:t>
            </a:r>
            <a:r>
              <a:rPr lang="es-CO" sz="3200" u="sng" dirty="0">
                <a:latin typeface="Arial Black" pitchFamily="34" charset="0"/>
              </a:rPr>
              <a:t>seremos rebeldes a la Palabra del </a:t>
            </a:r>
            <a:r>
              <a:rPr lang="es-CO" sz="3200" u="sng" dirty="0" smtClean="0">
                <a:latin typeface="Arial Black" pitchFamily="34" charset="0"/>
              </a:rPr>
              <a:t>Señor.</a:t>
            </a:r>
            <a:r>
              <a:rPr lang="es-CO" sz="3200" dirty="0" smtClean="0">
                <a:latin typeface="Arial Black" pitchFamily="34" charset="0"/>
              </a:rPr>
              <a:t>Jer.35:15,7:13.</a:t>
            </a:r>
          </a:p>
          <a:p>
            <a:pPr marL="0" indent="0" algn="ctr">
              <a:buNone/>
            </a:pPr>
            <a:r>
              <a:rPr lang="es-CO" dirty="0" smtClean="0"/>
              <a:t>Véase </a:t>
            </a:r>
            <a:r>
              <a:rPr lang="es-CO" dirty="0"/>
              <a:t>además 13:10; 26:5; 32:33 y 34:14.</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88640"/>
            <a:ext cx="2514600"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2996952"/>
            <a:ext cx="7776864" cy="3416320"/>
          </a:xfrm>
          <a:prstGeom prst="rect">
            <a:avLst/>
          </a:prstGeom>
          <a:blipFill>
            <a:blip r:embed="rId3"/>
            <a:tile tx="0" ty="0" sx="100000" sy="100000" flip="none" algn="tl"/>
          </a:blipFill>
        </p:spPr>
        <p:txBody>
          <a:bodyPr wrap="square">
            <a:spAutoFit/>
          </a:bodyPr>
          <a:lstStyle/>
          <a:p>
            <a:pPr algn="ctr"/>
            <a:r>
              <a:rPr lang="es-CO" sz="2400" dirty="0"/>
              <a:t> </a:t>
            </a:r>
            <a:r>
              <a:rPr lang="es-CO" sz="2400" b="1" dirty="0">
                <a:solidFill>
                  <a:srgbClr val="0070C0"/>
                </a:solidFill>
              </a:rPr>
              <a:t>Esta frase </a:t>
            </a:r>
            <a:r>
              <a:rPr lang="es-CO" sz="2400" b="1" dirty="0" smtClean="0">
                <a:solidFill>
                  <a:srgbClr val="0070C0"/>
                </a:solidFill>
              </a:rPr>
              <a:t>«hablé desde </a:t>
            </a:r>
            <a:r>
              <a:rPr lang="es-CO" sz="2400" b="1" dirty="0">
                <a:solidFill>
                  <a:srgbClr val="0070C0"/>
                </a:solidFill>
              </a:rPr>
              <a:t>temprano y sin </a:t>
            </a:r>
            <a:r>
              <a:rPr lang="es-CO" sz="2400" b="1" dirty="0" smtClean="0">
                <a:solidFill>
                  <a:srgbClr val="0070C0"/>
                </a:solidFill>
              </a:rPr>
              <a:t>cesar» implica </a:t>
            </a:r>
            <a:r>
              <a:rPr lang="es-CO" sz="2400" b="1" dirty="0">
                <a:solidFill>
                  <a:srgbClr val="0070C0"/>
                </a:solidFill>
              </a:rPr>
              <a:t>hablar Ferviente y continuamente. </a:t>
            </a:r>
            <a:endParaRPr lang="es-CO" sz="2400" b="1" dirty="0" smtClean="0">
              <a:solidFill>
                <a:srgbClr val="0070C0"/>
              </a:solidFill>
            </a:endParaRPr>
          </a:p>
          <a:p>
            <a:pPr algn="ctr"/>
            <a:r>
              <a:rPr lang="es-CO" sz="2400" b="1" dirty="0" smtClean="0">
                <a:solidFill>
                  <a:srgbClr val="0070C0"/>
                </a:solidFill>
              </a:rPr>
              <a:t>Sin </a:t>
            </a:r>
            <a:r>
              <a:rPr lang="es-CO" sz="2400" b="1" dirty="0">
                <a:solidFill>
                  <a:srgbClr val="0070C0"/>
                </a:solidFill>
              </a:rPr>
              <a:t>embargo, el pueblo de Judá no quería escuchar, a pesar de que Dios le hablaba con fervor y sin cesar </a:t>
            </a:r>
            <a:r>
              <a:rPr lang="es-CO" sz="2400" b="1" dirty="0" smtClean="0">
                <a:solidFill>
                  <a:srgbClr val="0070C0"/>
                </a:solidFill>
              </a:rPr>
              <a:t>como lo dice (Pro.1:24).</a:t>
            </a:r>
          </a:p>
          <a:p>
            <a:pPr algn="ctr"/>
            <a:r>
              <a:rPr lang="es-CO" sz="2400" b="1" dirty="0" smtClean="0">
                <a:solidFill>
                  <a:srgbClr val="0070C0"/>
                </a:solidFill>
              </a:rPr>
              <a:t>Sucedió en tiempos de Cristo (Mat.23:37), y seguirá sucediendo hasta el final, pero todo aquel que responda al llamado amoroso de Cristo a través de los que han «oído la voz de Dios», será salvo (Mar.16:15). </a:t>
            </a:r>
            <a:endParaRPr lang="es-CO" sz="2400" b="1" dirty="0">
              <a:solidFill>
                <a:srgbClr val="0070C0"/>
              </a:solidFill>
            </a:endParaRPr>
          </a:p>
        </p:txBody>
      </p:sp>
    </p:spTree>
    <p:extLst>
      <p:ext uri="{BB962C8B-B14F-4D97-AF65-F5344CB8AC3E}">
        <p14:creationId xmlns:p14="http://schemas.microsoft.com/office/powerpoint/2010/main" val="74365649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770984" cy="2592288"/>
          </a:xfrm>
        </p:spPr>
        <p:txBody>
          <a:bodyPr/>
          <a:lstStyle/>
          <a:p>
            <a:pPr marL="0" indent="0" algn="ctr">
              <a:buNone/>
            </a:pPr>
            <a:r>
              <a:rPr lang="es-CO" sz="3200" dirty="0" smtClean="0">
                <a:solidFill>
                  <a:srgbClr val="FFC000"/>
                </a:solidFill>
                <a:latin typeface="Arial Black" pitchFamily="34" charset="0"/>
              </a:rPr>
              <a:t>47</a:t>
            </a:r>
            <a:r>
              <a:rPr lang="es-CO" sz="3200" dirty="0" smtClean="0">
                <a:latin typeface="Arial Black" pitchFamily="34" charset="0"/>
              </a:rPr>
              <a:t>). Si oímos su voz hoy: </a:t>
            </a:r>
            <a:r>
              <a:rPr lang="es-CO" sz="3200" u="sng" dirty="0" smtClean="0">
                <a:latin typeface="Arial Black" pitchFamily="34" charset="0"/>
              </a:rPr>
              <a:t>Evitaremos </a:t>
            </a:r>
            <a:r>
              <a:rPr lang="es-CO" sz="3200" u="sng" dirty="0">
                <a:latin typeface="Arial Black" pitchFamily="34" charset="0"/>
              </a:rPr>
              <a:t>carecer de discernimiento cuando nos habla el Señor. </a:t>
            </a:r>
            <a:r>
              <a:rPr lang="es-CO" sz="3200" dirty="0">
                <a:latin typeface="Arial Black" pitchFamily="34" charset="0"/>
              </a:rPr>
              <a:t>Hech.22:9.</a:t>
            </a:r>
          </a:p>
          <a:p>
            <a:endParaRPr lang="es-CO" dirty="0"/>
          </a:p>
        </p:txBody>
      </p:sp>
      <p:sp>
        <p:nvSpPr>
          <p:cNvPr id="4" name="3 Rectángulo"/>
          <p:cNvSpPr/>
          <p:nvPr/>
        </p:nvSpPr>
        <p:spPr>
          <a:xfrm>
            <a:off x="323528" y="2996952"/>
            <a:ext cx="8496944" cy="3693319"/>
          </a:xfrm>
          <a:prstGeom prst="rect">
            <a:avLst/>
          </a:prstGeom>
          <a:blipFill>
            <a:blip r:embed="rId2"/>
            <a:tile tx="0" ty="0" sx="100000" sy="100000" flip="none" algn="tl"/>
          </a:blipFill>
        </p:spPr>
        <p:txBody>
          <a:bodyPr wrap="square">
            <a:spAutoFit/>
          </a:bodyPr>
          <a:lstStyle/>
          <a:p>
            <a:pPr algn="ctr"/>
            <a:r>
              <a:rPr lang="es-CO" b="1" dirty="0">
                <a:solidFill>
                  <a:srgbClr val="002060"/>
                </a:solidFill>
              </a:rPr>
              <a:t>El apóstol nunca pudo olvidar su conversión de perseguidor de todos los que creían en Cristo, a creyente en Jesús. </a:t>
            </a:r>
            <a:endParaRPr lang="es-CO" b="1" dirty="0" smtClean="0">
              <a:solidFill>
                <a:srgbClr val="002060"/>
              </a:solidFill>
            </a:endParaRPr>
          </a:p>
          <a:p>
            <a:pPr algn="ctr"/>
            <a:r>
              <a:rPr lang="es-CO" b="1" dirty="0" smtClean="0">
                <a:solidFill>
                  <a:srgbClr val="002060"/>
                </a:solidFill>
              </a:rPr>
              <a:t>¡</a:t>
            </a:r>
            <a:r>
              <a:rPr lang="es-CO" b="1" dirty="0">
                <a:solidFill>
                  <a:srgbClr val="002060"/>
                </a:solidFill>
              </a:rPr>
              <a:t>Qué influencia tuvo esa conversión sobre toda su vida posterior!  Qué ánimo fue para él mientras trabajaba junto a Aquel a quien una vez había ridiculizado y despreciado. Nunca pudo olvidar la seguridad que le </a:t>
            </a:r>
            <a:r>
              <a:rPr lang="es-CO" b="1" dirty="0" smtClean="0">
                <a:solidFill>
                  <a:srgbClr val="002060"/>
                </a:solidFill>
              </a:rPr>
              <a:t>infundió </a:t>
            </a:r>
            <a:r>
              <a:rPr lang="es-CO" b="1" dirty="0">
                <a:solidFill>
                  <a:srgbClr val="002060"/>
                </a:solidFill>
              </a:rPr>
              <a:t>[desde] la primera parte de su ministerio.  </a:t>
            </a:r>
            <a:endParaRPr lang="es-CO" b="1" dirty="0" smtClean="0">
              <a:solidFill>
                <a:srgbClr val="002060"/>
              </a:solidFill>
            </a:endParaRPr>
          </a:p>
          <a:p>
            <a:pPr algn="ctr"/>
            <a:r>
              <a:rPr lang="es-CO" b="1" dirty="0" smtClean="0">
                <a:solidFill>
                  <a:srgbClr val="002060"/>
                </a:solidFill>
              </a:rPr>
              <a:t>Podía </a:t>
            </a:r>
            <a:r>
              <a:rPr lang="es-CO" b="1" dirty="0">
                <a:solidFill>
                  <a:srgbClr val="002060"/>
                </a:solidFill>
              </a:rPr>
              <a:t>hablar inteligentemente porque había tenido tina experiencia, un conocimiento personal del Señor Jesucristo.  Tenía una fe viviente y permanente porque cultivaba un sentido de la presencia de Cristo en todas sus obras.  </a:t>
            </a:r>
            <a:endParaRPr lang="es-CO" b="1" dirty="0" smtClean="0">
              <a:solidFill>
                <a:srgbClr val="002060"/>
              </a:solidFill>
            </a:endParaRPr>
          </a:p>
          <a:p>
            <a:pPr algn="ctr"/>
            <a:r>
              <a:rPr lang="es-CO" b="1" dirty="0" smtClean="0">
                <a:solidFill>
                  <a:srgbClr val="002060"/>
                </a:solidFill>
              </a:rPr>
              <a:t>Recibía </a:t>
            </a:r>
            <a:r>
              <a:rPr lang="es-CO" b="1" dirty="0">
                <a:solidFill>
                  <a:srgbClr val="002060"/>
                </a:solidFill>
              </a:rPr>
              <a:t>fortaleza en la oración, y como fiel soldado de Cristo siempre acudía a su Capitán en espera de órdenes.  Ninguna cantidad de obstáculos que se amontonaron frente a él podían hacer que considerara la obra como una imposibilidad, pues comprendía que "al que cree todo le es posible" (MS 114, 1897).</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0051" y="260648"/>
            <a:ext cx="1847850" cy="246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902399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770984" cy="2304255"/>
          </a:xfrm>
        </p:spPr>
        <p:txBody>
          <a:bodyPr>
            <a:normAutofit fontScale="77500" lnSpcReduction="20000"/>
          </a:bodyPr>
          <a:lstStyle/>
          <a:p>
            <a:pPr marL="0" indent="0" algn="ctr">
              <a:buNone/>
            </a:pPr>
            <a:r>
              <a:rPr lang="es-CO" sz="3600" dirty="0" smtClean="0">
                <a:solidFill>
                  <a:srgbClr val="FFC000"/>
                </a:solidFill>
                <a:latin typeface="Arial Black" pitchFamily="34" charset="0"/>
              </a:rPr>
              <a:t>48</a:t>
            </a:r>
            <a:r>
              <a:rPr lang="es-CO" sz="3600" dirty="0" smtClean="0">
                <a:latin typeface="Arial Black" pitchFamily="34" charset="0"/>
              </a:rPr>
              <a:t>). </a:t>
            </a:r>
            <a:r>
              <a:rPr lang="es-CO" sz="3600" dirty="0" smtClean="0">
                <a:latin typeface="Arial Black" pitchFamily="34" charset="0"/>
              </a:rPr>
              <a:t>Por último, Si oímos su voz hoy: </a:t>
            </a:r>
            <a:r>
              <a:rPr lang="es-CO" sz="3600" u="sng" dirty="0" smtClean="0">
                <a:latin typeface="Arial Black" pitchFamily="34" charset="0"/>
              </a:rPr>
              <a:t>Debemos </a:t>
            </a:r>
            <a:r>
              <a:rPr lang="es-CO" sz="3600" u="sng" dirty="0" smtClean="0">
                <a:latin typeface="Arial Black" pitchFamily="34" charset="0"/>
              </a:rPr>
              <a:t>permanecer oyendo su voz en el secreto de la oración con el Señor</a:t>
            </a:r>
            <a:r>
              <a:rPr lang="es-CO" sz="3600" u="sng" dirty="0" smtClean="0">
                <a:latin typeface="Arial Black" pitchFamily="34" charset="0"/>
              </a:rPr>
              <a:t>.</a:t>
            </a:r>
          </a:p>
          <a:p>
            <a:pPr marL="0" indent="0" algn="ctr">
              <a:buNone/>
            </a:pPr>
            <a:r>
              <a:rPr lang="es-CO" sz="3600" dirty="0" smtClean="0">
                <a:latin typeface="Arial Black" pitchFamily="34" charset="0"/>
              </a:rPr>
              <a:t>Jer.23:22</a:t>
            </a:r>
            <a:r>
              <a:rPr lang="es-CO" sz="3600" dirty="0" smtClean="0">
                <a:latin typeface="Arial Black" pitchFamily="34" charset="0"/>
              </a:rPr>
              <a:t>.</a:t>
            </a:r>
            <a:endParaRPr lang="es-CO" dirty="0">
              <a:latin typeface="Arial Black"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04664"/>
            <a:ext cx="2524125"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4 Diagrama"/>
          <p:cNvGraphicFramePr/>
          <p:nvPr>
            <p:extLst>
              <p:ext uri="{D42A27DB-BD31-4B8C-83A1-F6EECF244321}">
                <p14:modId xmlns:p14="http://schemas.microsoft.com/office/powerpoint/2010/main" val="458931218"/>
              </p:ext>
            </p:extLst>
          </p:nvPr>
        </p:nvGraphicFramePr>
        <p:xfrm>
          <a:off x="323529" y="2924944"/>
          <a:ext cx="8500788" cy="37856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307461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solidFill>
        </p:spPr>
        <p:txBody>
          <a:bodyPr>
            <a:normAutofit fontScale="92500" lnSpcReduction="20000"/>
          </a:bodyPr>
          <a:lstStyle/>
          <a:p>
            <a:pPr marL="0" indent="0" algn="ctr">
              <a:buNone/>
            </a:pPr>
            <a:r>
              <a:rPr lang="es-CO" b="1" dirty="0"/>
              <a:t>La gente que aquí se describe, que se jacta de esa manera, aparentando que entretejen a Jesús en todas sus acciones, adecuadamente representa a los que hoy dicen que son santos, pero que están en contra de la </a:t>
            </a:r>
            <a:r>
              <a:rPr lang="es-CO" b="1" u="sng" dirty="0" smtClean="0">
                <a:solidFill>
                  <a:srgbClr val="FFFF00"/>
                </a:solidFill>
              </a:rPr>
              <a:t>LEY DE DIOS</a:t>
            </a:r>
            <a:r>
              <a:rPr lang="es-CO" b="1" dirty="0" smtClean="0"/>
              <a:t>. </a:t>
            </a:r>
            <a:r>
              <a:rPr lang="es-CO" b="1" dirty="0"/>
              <a:t>Cristo los llama hacedores de maldad porque son engañadores que se revisten de justicia para ocultar las deformidades de sus caracteres, la maldad interior de sus corazones impíos.  </a:t>
            </a:r>
            <a:endParaRPr lang="es-CO" b="1" dirty="0" smtClean="0"/>
          </a:p>
          <a:p>
            <a:pPr marL="0" indent="0" algn="ctr">
              <a:buNone/>
            </a:pPr>
            <a:r>
              <a:rPr lang="es-CO" b="1" dirty="0" smtClean="0"/>
              <a:t>Satanás </a:t>
            </a:r>
            <a:r>
              <a:rPr lang="es-CO" b="1" dirty="0"/>
              <a:t>ha descendido en estos últimos días para obrar con todo engaño de maldad en los que se pierden. Su majestad satánica obra milagros a la vista de los falsos profetas, delante de los hombres, afirmando que ciertamente es el mismo Cristo. Satanás imparte su poder a los que le están ayudando en sus engaños. Por lo tanto, los que declaran que tienen el gran poder de Dios, sólo pueden ser descubiertos mediante el gran detector: la ley de </a:t>
            </a:r>
            <a:r>
              <a:rPr lang="es-CO" b="1" dirty="0" smtClean="0"/>
              <a:t>Jehová, </a:t>
            </a:r>
            <a:r>
              <a:rPr lang="es-CO" b="1" dirty="0" smtClean="0">
                <a:solidFill>
                  <a:srgbClr val="FFFF00"/>
                </a:solidFill>
              </a:rPr>
              <a:t>(Isaías 8:20).</a:t>
            </a:r>
          </a:p>
          <a:p>
            <a:pPr marL="0" indent="0" algn="ctr">
              <a:buNone/>
            </a:pPr>
            <a:r>
              <a:rPr lang="es-CO" b="1" dirty="0" smtClean="0"/>
              <a:t> </a:t>
            </a:r>
            <a:r>
              <a:rPr lang="es-CO" b="1" dirty="0"/>
              <a:t>El Señor nos dice que, si fuera posible, engañarían a los mismos escogidos. El vestido de ovejas parece tan real, tan genuino, que sólo se puede percibir al lobo cuando acudimos a la gran norma moral de Dios, y allí encontramos que son transgresores de la ley de </a:t>
            </a:r>
            <a:r>
              <a:rPr lang="es-CO" b="1" dirty="0" smtClean="0"/>
              <a:t>Jehová.</a:t>
            </a:r>
          </a:p>
          <a:p>
            <a:pPr marL="0" indent="0" algn="ctr">
              <a:buNone/>
            </a:pPr>
            <a:r>
              <a:rPr lang="es-CO" b="1" dirty="0" smtClean="0"/>
              <a:t> </a:t>
            </a:r>
            <a:r>
              <a:rPr lang="es-CO" b="1" dirty="0">
                <a:solidFill>
                  <a:srgbClr val="FFFF00"/>
                </a:solidFill>
              </a:rPr>
              <a:t>(RH 25-8-1885).</a:t>
            </a:r>
          </a:p>
        </p:txBody>
      </p:sp>
    </p:spTree>
    <p:extLst>
      <p:ext uri="{BB962C8B-B14F-4D97-AF65-F5344CB8AC3E}">
        <p14:creationId xmlns:p14="http://schemas.microsoft.com/office/powerpoint/2010/main" val="1774611041"/>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Effect transition="in" filter="wipe(down)">
                                      <p:cBhvr>
                                        <p:cTn id="43" dur="580">
                                          <p:stCondLst>
                                            <p:cond delay="0"/>
                                          </p:stCondLst>
                                        </p:cTn>
                                        <p:tgtEl>
                                          <p:spTgt spid="3">
                                            <p:txEl>
                                              <p:pRg st="1" end="1"/>
                                            </p:txEl>
                                          </p:spTgt>
                                        </p:tgtEl>
                                      </p:cBhvr>
                                    </p:animEffect>
                                    <p:anim calcmode="lin" valueType="num">
                                      <p:cBhvr>
                                        <p:cTn id="4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1" end="1"/>
                                            </p:txEl>
                                          </p:spTgt>
                                        </p:tgtEl>
                                      </p:cBhvr>
                                      <p:to x="100000" y="60000"/>
                                    </p:animScale>
                                    <p:animScale>
                                      <p:cBhvr>
                                        <p:cTn id="50" dur="166" decel="50000">
                                          <p:stCondLst>
                                            <p:cond delay="676"/>
                                          </p:stCondLst>
                                        </p:cTn>
                                        <p:tgtEl>
                                          <p:spTgt spid="3">
                                            <p:txEl>
                                              <p:pRg st="1" end="1"/>
                                            </p:txEl>
                                          </p:spTgt>
                                        </p:tgtEl>
                                      </p:cBhvr>
                                      <p:to x="100000" y="100000"/>
                                    </p:animScale>
                                    <p:animScale>
                                      <p:cBhvr>
                                        <p:cTn id="51" dur="26">
                                          <p:stCondLst>
                                            <p:cond delay="1312"/>
                                          </p:stCondLst>
                                        </p:cTn>
                                        <p:tgtEl>
                                          <p:spTgt spid="3">
                                            <p:txEl>
                                              <p:pRg st="1" end="1"/>
                                            </p:txEl>
                                          </p:spTgt>
                                        </p:tgtEl>
                                      </p:cBhvr>
                                      <p:to x="100000" y="80000"/>
                                    </p:animScale>
                                    <p:animScale>
                                      <p:cBhvr>
                                        <p:cTn id="52" dur="166" decel="50000">
                                          <p:stCondLst>
                                            <p:cond delay="1338"/>
                                          </p:stCondLst>
                                        </p:cTn>
                                        <p:tgtEl>
                                          <p:spTgt spid="3">
                                            <p:txEl>
                                              <p:pRg st="1" end="1"/>
                                            </p:txEl>
                                          </p:spTgt>
                                        </p:tgtEl>
                                      </p:cBhvr>
                                      <p:to x="100000" y="100000"/>
                                    </p:animScale>
                                    <p:animScale>
                                      <p:cBhvr>
                                        <p:cTn id="53" dur="26">
                                          <p:stCondLst>
                                            <p:cond delay="1642"/>
                                          </p:stCondLst>
                                        </p:cTn>
                                        <p:tgtEl>
                                          <p:spTgt spid="3">
                                            <p:txEl>
                                              <p:pRg st="1" end="1"/>
                                            </p:txEl>
                                          </p:spTgt>
                                        </p:tgtEl>
                                      </p:cBhvr>
                                      <p:to x="100000" y="90000"/>
                                    </p:animScale>
                                    <p:animScale>
                                      <p:cBhvr>
                                        <p:cTn id="54" dur="166" decel="50000">
                                          <p:stCondLst>
                                            <p:cond delay="1668"/>
                                          </p:stCondLst>
                                        </p:cTn>
                                        <p:tgtEl>
                                          <p:spTgt spid="3">
                                            <p:txEl>
                                              <p:pRg st="1" end="1"/>
                                            </p:txEl>
                                          </p:spTgt>
                                        </p:tgtEl>
                                      </p:cBhvr>
                                      <p:to x="100000" y="100000"/>
                                    </p:animScale>
                                    <p:animScale>
                                      <p:cBhvr>
                                        <p:cTn id="55" dur="26">
                                          <p:stCondLst>
                                            <p:cond delay="1808"/>
                                          </p:stCondLst>
                                        </p:cTn>
                                        <p:tgtEl>
                                          <p:spTgt spid="3">
                                            <p:txEl>
                                              <p:pRg st="1" end="1"/>
                                            </p:txEl>
                                          </p:spTgt>
                                        </p:tgtEl>
                                      </p:cBhvr>
                                      <p:to x="100000" y="95000"/>
                                    </p:animScale>
                                    <p:animScale>
                                      <p:cBhvr>
                                        <p:cTn id="56" dur="166" decel="50000">
                                          <p:stCondLst>
                                            <p:cond delay="1834"/>
                                          </p:stCondLst>
                                        </p:cTn>
                                        <p:tgtEl>
                                          <p:spTgt spid="3">
                                            <p:txEl>
                                              <p:pRg st="1" end="1"/>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3">
                                            <p:txEl>
                                              <p:pRg st="2" end="2"/>
                                            </p:txEl>
                                          </p:spTgt>
                                        </p:tgtEl>
                                        <p:attrNameLst>
                                          <p:attrName>style.visibility</p:attrName>
                                        </p:attrNameLst>
                                      </p:cBhvr>
                                      <p:to>
                                        <p:strVal val="visible"/>
                                      </p:to>
                                    </p:set>
                                    <p:animEffect transition="in" filter="wipe(down)">
                                      <p:cBhvr>
                                        <p:cTn id="61" dur="580">
                                          <p:stCondLst>
                                            <p:cond delay="0"/>
                                          </p:stCondLst>
                                        </p:cTn>
                                        <p:tgtEl>
                                          <p:spTgt spid="3">
                                            <p:txEl>
                                              <p:pRg st="2" end="2"/>
                                            </p:txEl>
                                          </p:spTgt>
                                        </p:tgtEl>
                                      </p:cBhvr>
                                    </p:animEffect>
                                    <p:anim calcmode="lin" valueType="num">
                                      <p:cBhvr>
                                        <p:cTn id="6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2" end="2"/>
                                            </p:txEl>
                                          </p:spTgt>
                                        </p:tgtEl>
                                      </p:cBhvr>
                                      <p:to x="100000" y="60000"/>
                                    </p:animScale>
                                    <p:animScale>
                                      <p:cBhvr>
                                        <p:cTn id="68" dur="166" decel="50000">
                                          <p:stCondLst>
                                            <p:cond delay="676"/>
                                          </p:stCondLst>
                                        </p:cTn>
                                        <p:tgtEl>
                                          <p:spTgt spid="3">
                                            <p:txEl>
                                              <p:pRg st="2" end="2"/>
                                            </p:txEl>
                                          </p:spTgt>
                                        </p:tgtEl>
                                      </p:cBhvr>
                                      <p:to x="100000" y="100000"/>
                                    </p:animScale>
                                    <p:animScale>
                                      <p:cBhvr>
                                        <p:cTn id="69" dur="26">
                                          <p:stCondLst>
                                            <p:cond delay="1312"/>
                                          </p:stCondLst>
                                        </p:cTn>
                                        <p:tgtEl>
                                          <p:spTgt spid="3">
                                            <p:txEl>
                                              <p:pRg st="2" end="2"/>
                                            </p:txEl>
                                          </p:spTgt>
                                        </p:tgtEl>
                                      </p:cBhvr>
                                      <p:to x="100000" y="80000"/>
                                    </p:animScale>
                                    <p:animScale>
                                      <p:cBhvr>
                                        <p:cTn id="70" dur="166" decel="50000">
                                          <p:stCondLst>
                                            <p:cond delay="1338"/>
                                          </p:stCondLst>
                                        </p:cTn>
                                        <p:tgtEl>
                                          <p:spTgt spid="3">
                                            <p:txEl>
                                              <p:pRg st="2" end="2"/>
                                            </p:txEl>
                                          </p:spTgt>
                                        </p:tgtEl>
                                      </p:cBhvr>
                                      <p:to x="100000" y="100000"/>
                                    </p:animScale>
                                    <p:animScale>
                                      <p:cBhvr>
                                        <p:cTn id="71" dur="26">
                                          <p:stCondLst>
                                            <p:cond delay="1642"/>
                                          </p:stCondLst>
                                        </p:cTn>
                                        <p:tgtEl>
                                          <p:spTgt spid="3">
                                            <p:txEl>
                                              <p:pRg st="2" end="2"/>
                                            </p:txEl>
                                          </p:spTgt>
                                        </p:tgtEl>
                                      </p:cBhvr>
                                      <p:to x="100000" y="90000"/>
                                    </p:animScale>
                                    <p:animScale>
                                      <p:cBhvr>
                                        <p:cTn id="72" dur="166" decel="50000">
                                          <p:stCondLst>
                                            <p:cond delay="1668"/>
                                          </p:stCondLst>
                                        </p:cTn>
                                        <p:tgtEl>
                                          <p:spTgt spid="3">
                                            <p:txEl>
                                              <p:pRg st="2" end="2"/>
                                            </p:txEl>
                                          </p:spTgt>
                                        </p:tgtEl>
                                      </p:cBhvr>
                                      <p:to x="100000" y="100000"/>
                                    </p:animScale>
                                    <p:animScale>
                                      <p:cBhvr>
                                        <p:cTn id="73" dur="26">
                                          <p:stCondLst>
                                            <p:cond delay="1808"/>
                                          </p:stCondLst>
                                        </p:cTn>
                                        <p:tgtEl>
                                          <p:spTgt spid="3">
                                            <p:txEl>
                                              <p:pRg st="2" end="2"/>
                                            </p:txEl>
                                          </p:spTgt>
                                        </p:tgtEl>
                                      </p:cBhvr>
                                      <p:to x="100000" y="95000"/>
                                    </p:animScale>
                                    <p:animScale>
                                      <p:cBhvr>
                                        <p:cTn id="74" dur="166" decel="50000">
                                          <p:stCondLst>
                                            <p:cond delay="1834"/>
                                          </p:stCondLst>
                                        </p:cTn>
                                        <p:tgtEl>
                                          <p:spTgt spid="3">
                                            <p:txEl>
                                              <p:pRg st="2" end="2"/>
                                            </p:txEl>
                                          </p:spTgt>
                                        </p:tgtEl>
                                      </p:cBhvr>
                                      <p:to x="100000" y="100000"/>
                                    </p:animScale>
                                  </p:childTnLst>
                                </p:cTn>
                              </p:par>
                              <p:par>
                                <p:cTn id="75" presetID="26" presetClass="entr" presetSubtype="0" fill="hold" nodeType="withEffect">
                                  <p:stCondLst>
                                    <p:cond delay="0"/>
                                  </p:stCondLst>
                                  <p:childTnLst>
                                    <p:set>
                                      <p:cBhvr>
                                        <p:cTn id="76" dur="1" fill="hold">
                                          <p:stCondLst>
                                            <p:cond delay="0"/>
                                          </p:stCondLst>
                                        </p:cTn>
                                        <p:tgtEl>
                                          <p:spTgt spid="3">
                                            <p:txEl>
                                              <p:pRg st="3" end="3"/>
                                            </p:txEl>
                                          </p:spTgt>
                                        </p:tgtEl>
                                        <p:attrNameLst>
                                          <p:attrName>style.visibility</p:attrName>
                                        </p:attrNameLst>
                                      </p:cBhvr>
                                      <p:to>
                                        <p:strVal val="visible"/>
                                      </p:to>
                                    </p:set>
                                    <p:animEffect transition="in" filter="wipe(down)">
                                      <p:cBhvr>
                                        <p:cTn id="77" dur="580">
                                          <p:stCondLst>
                                            <p:cond delay="0"/>
                                          </p:stCondLst>
                                        </p:cTn>
                                        <p:tgtEl>
                                          <p:spTgt spid="3">
                                            <p:txEl>
                                              <p:pRg st="3" end="3"/>
                                            </p:txEl>
                                          </p:spTgt>
                                        </p:tgtEl>
                                      </p:cBhvr>
                                    </p:animEffect>
                                    <p:anim calcmode="lin" valueType="num">
                                      <p:cBhvr>
                                        <p:cTn id="7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83" dur="26">
                                          <p:stCondLst>
                                            <p:cond delay="650"/>
                                          </p:stCondLst>
                                        </p:cTn>
                                        <p:tgtEl>
                                          <p:spTgt spid="3">
                                            <p:txEl>
                                              <p:pRg st="3" end="3"/>
                                            </p:txEl>
                                          </p:spTgt>
                                        </p:tgtEl>
                                      </p:cBhvr>
                                      <p:to x="100000" y="60000"/>
                                    </p:animScale>
                                    <p:animScale>
                                      <p:cBhvr>
                                        <p:cTn id="84" dur="166" decel="50000">
                                          <p:stCondLst>
                                            <p:cond delay="676"/>
                                          </p:stCondLst>
                                        </p:cTn>
                                        <p:tgtEl>
                                          <p:spTgt spid="3">
                                            <p:txEl>
                                              <p:pRg st="3" end="3"/>
                                            </p:txEl>
                                          </p:spTgt>
                                        </p:tgtEl>
                                      </p:cBhvr>
                                      <p:to x="100000" y="100000"/>
                                    </p:animScale>
                                    <p:animScale>
                                      <p:cBhvr>
                                        <p:cTn id="85" dur="26">
                                          <p:stCondLst>
                                            <p:cond delay="1312"/>
                                          </p:stCondLst>
                                        </p:cTn>
                                        <p:tgtEl>
                                          <p:spTgt spid="3">
                                            <p:txEl>
                                              <p:pRg st="3" end="3"/>
                                            </p:txEl>
                                          </p:spTgt>
                                        </p:tgtEl>
                                      </p:cBhvr>
                                      <p:to x="100000" y="80000"/>
                                    </p:animScale>
                                    <p:animScale>
                                      <p:cBhvr>
                                        <p:cTn id="86" dur="166" decel="50000">
                                          <p:stCondLst>
                                            <p:cond delay="1338"/>
                                          </p:stCondLst>
                                        </p:cTn>
                                        <p:tgtEl>
                                          <p:spTgt spid="3">
                                            <p:txEl>
                                              <p:pRg st="3" end="3"/>
                                            </p:txEl>
                                          </p:spTgt>
                                        </p:tgtEl>
                                      </p:cBhvr>
                                      <p:to x="100000" y="100000"/>
                                    </p:animScale>
                                    <p:animScale>
                                      <p:cBhvr>
                                        <p:cTn id="87" dur="26">
                                          <p:stCondLst>
                                            <p:cond delay="1642"/>
                                          </p:stCondLst>
                                        </p:cTn>
                                        <p:tgtEl>
                                          <p:spTgt spid="3">
                                            <p:txEl>
                                              <p:pRg st="3" end="3"/>
                                            </p:txEl>
                                          </p:spTgt>
                                        </p:tgtEl>
                                      </p:cBhvr>
                                      <p:to x="100000" y="90000"/>
                                    </p:animScale>
                                    <p:animScale>
                                      <p:cBhvr>
                                        <p:cTn id="88" dur="166" decel="50000">
                                          <p:stCondLst>
                                            <p:cond delay="1668"/>
                                          </p:stCondLst>
                                        </p:cTn>
                                        <p:tgtEl>
                                          <p:spTgt spid="3">
                                            <p:txEl>
                                              <p:pRg st="3" end="3"/>
                                            </p:txEl>
                                          </p:spTgt>
                                        </p:tgtEl>
                                      </p:cBhvr>
                                      <p:to x="100000" y="100000"/>
                                    </p:animScale>
                                    <p:animScale>
                                      <p:cBhvr>
                                        <p:cTn id="89" dur="26">
                                          <p:stCondLst>
                                            <p:cond delay="1808"/>
                                          </p:stCondLst>
                                        </p:cTn>
                                        <p:tgtEl>
                                          <p:spTgt spid="3">
                                            <p:txEl>
                                              <p:pRg st="3" end="3"/>
                                            </p:txEl>
                                          </p:spTgt>
                                        </p:tgtEl>
                                      </p:cBhvr>
                                      <p:to x="100000" y="95000"/>
                                    </p:animScale>
                                    <p:animScale>
                                      <p:cBhvr>
                                        <p:cTn id="9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116632"/>
            <a:ext cx="8229600" cy="1143000"/>
          </a:xfrm>
        </p:spPr>
        <p:txBody>
          <a:bodyPr>
            <a:normAutofit/>
          </a:bodyPr>
          <a:lstStyle/>
          <a:p>
            <a:pPr algn="ctr"/>
            <a:r>
              <a:rPr lang="es-CO" sz="5400" dirty="0" smtClean="0">
                <a:latin typeface="Algerian" pitchFamily="82" charset="0"/>
              </a:rPr>
              <a:t>Conclusión</a:t>
            </a:r>
            <a:endParaRPr lang="es-CO" sz="5400" dirty="0">
              <a:latin typeface="Algerian" pitchFamily="82" charset="0"/>
            </a:endParaRPr>
          </a:p>
        </p:txBody>
      </p:sp>
      <p:sp>
        <p:nvSpPr>
          <p:cNvPr id="3" name="2 Marcador de contenido"/>
          <p:cNvSpPr>
            <a:spLocks noGrp="1"/>
          </p:cNvSpPr>
          <p:nvPr>
            <p:ph idx="1"/>
          </p:nvPr>
        </p:nvSpPr>
        <p:spPr>
          <a:xfrm>
            <a:off x="467544" y="1700808"/>
            <a:ext cx="4536504" cy="4752528"/>
          </a:xfrm>
        </p:spPr>
        <p:txBody>
          <a:bodyPr>
            <a:normAutofit lnSpcReduction="10000"/>
          </a:bodyPr>
          <a:lstStyle/>
          <a:p>
            <a:pPr marL="0" indent="0" algn="ctr">
              <a:buNone/>
            </a:pPr>
            <a:r>
              <a:rPr lang="es-CO" dirty="0" smtClean="0"/>
              <a:t>En estas diapositivas, el Señor nos ha mostrado las pruebas que demuestran a través be la Biblia, la verdadera convección de un creyente.</a:t>
            </a:r>
          </a:p>
          <a:p>
            <a:pPr marL="0" indent="0" algn="ctr">
              <a:buNone/>
            </a:pPr>
            <a:r>
              <a:rPr lang="es-CO" dirty="0" smtClean="0"/>
              <a:t>Mi deseo y oración es que nuestro Dios, nos guíe con su Espíritu para que cada día usted y yo crezcamos en Espíritu y en Verdad. Amen.</a:t>
            </a:r>
          </a:p>
          <a:p>
            <a:pPr marL="0" indent="0" algn="ctr">
              <a:buNone/>
            </a:pPr>
            <a:endParaRPr lang="es-CO" dirty="0" smtClean="0"/>
          </a:p>
          <a:p>
            <a:pPr marL="0" indent="0" algn="ctr">
              <a:buNone/>
            </a:pPr>
            <a:r>
              <a:rPr lang="es-CO" sz="3200" dirty="0" smtClean="0">
                <a:latin typeface="Arial Black" pitchFamily="34" charset="0"/>
              </a:rPr>
              <a:t>Recuerda que Jesús viene pronto.</a:t>
            </a:r>
            <a:endParaRPr lang="es-CO" sz="3200" dirty="0">
              <a:latin typeface="Arial Black" pitchFamily="34"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2035" y="1916832"/>
            <a:ext cx="3744416"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25902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Paja">
  <a:themeElements>
    <a:clrScheme name="Paja">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Intermedio">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ja">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2444</TotalTime>
  <Words>6901</Words>
  <Application>Microsoft Office PowerPoint</Application>
  <PresentationFormat>Presentación en pantalla (4:3)</PresentationFormat>
  <Paragraphs>238</Paragraphs>
  <Slides>52</Slides>
  <Notes>0</Notes>
  <HiddenSlides>0</HiddenSlides>
  <MMClips>0</MMClips>
  <ScaleCrop>false</ScaleCrop>
  <HeadingPairs>
    <vt:vector size="4" baseType="variant">
      <vt:variant>
        <vt:lpstr>Tema</vt:lpstr>
      </vt:variant>
      <vt:variant>
        <vt:i4>1</vt:i4>
      </vt:variant>
      <vt:variant>
        <vt:lpstr>Títulos de diapositiva</vt:lpstr>
      </vt:variant>
      <vt:variant>
        <vt:i4>52</vt:i4>
      </vt:variant>
    </vt:vector>
  </HeadingPairs>
  <TitlesOfParts>
    <vt:vector size="53" baseType="lpstr">
      <vt:lpstr>Paja</vt:lpstr>
      <vt:lpstr>BENEFICIOS Y BENDICIONES POR OÍR LA VOZ DE DIOS</vt:lpstr>
      <vt:lpstr>Presentación de PowerPoint</vt:lpstr>
      <vt:lpstr>En este tema trataremos muchos beneficios obtenidos por oír la voz de Dios que fortalecerán nuestra fe.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BENEFICIOS Y BENDICIONES POR OÍR LA VOZ DE DIOS</dc:title>
  <dc:creator>FAMILIA FIERRO CH</dc:creator>
  <cp:lastModifiedBy>FAMILIA FIERRO CH</cp:lastModifiedBy>
  <cp:revision>252</cp:revision>
  <dcterms:created xsi:type="dcterms:W3CDTF">2013-01-09T09:48:42Z</dcterms:created>
  <dcterms:modified xsi:type="dcterms:W3CDTF">2014-02-14T14:35:26Z</dcterms:modified>
</cp:coreProperties>
</file>